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0" r:id="rId3"/>
  </p:sldMasterIdLst>
  <p:handoutMasterIdLst>
    <p:handoutMasterId r:id="rId52"/>
  </p:handoutMasterIdLst>
  <p:sldIdLst>
    <p:sldId id="256" r:id="rId4"/>
    <p:sldId id="270" r:id="rId5"/>
    <p:sldId id="260" r:id="rId6"/>
    <p:sldId id="271" r:id="rId7"/>
    <p:sldId id="258" r:id="rId8"/>
    <p:sldId id="257" r:id="rId9"/>
    <p:sldId id="259" r:id="rId10"/>
    <p:sldId id="292" r:id="rId11"/>
    <p:sldId id="293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14" r:id="rId22"/>
    <p:sldId id="313" r:id="rId23"/>
    <p:sldId id="305" r:id="rId24"/>
    <p:sldId id="306" r:id="rId25"/>
    <p:sldId id="307" r:id="rId26"/>
    <p:sldId id="308" r:id="rId27"/>
    <p:sldId id="272" r:id="rId28"/>
    <p:sldId id="274" r:id="rId29"/>
    <p:sldId id="275" r:id="rId30"/>
    <p:sldId id="276" r:id="rId31"/>
    <p:sldId id="277" r:id="rId32"/>
    <p:sldId id="279" r:id="rId33"/>
    <p:sldId id="280" r:id="rId34"/>
    <p:sldId id="281" r:id="rId35"/>
    <p:sldId id="282" r:id="rId36"/>
    <p:sldId id="283" r:id="rId37"/>
    <p:sldId id="284" r:id="rId38"/>
    <p:sldId id="290" r:id="rId39"/>
    <p:sldId id="312" r:id="rId40"/>
    <p:sldId id="309" r:id="rId41"/>
    <p:sldId id="291" r:id="rId42"/>
    <p:sldId id="285" r:id="rId43"/>
    <p:sldId id="286" r:id="rId44"/>
    <p:sldId id="287" r:id="rId45"/>
    <p:sldId id="288" r:id="rId46"/>
    <p:sldId id="289" r:id="rId47"/>
    <p:sldId id="310" r:id="rId48"/>
    <p:sldId id="311" r:id="rId49"/>
    <p:sldId id="267" r:id="rId50"/>
    <p:sldId id="31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F"/>
    <a:srgbClr val="FCF662"/>
    <a:srgbClr val="94F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>
      <p:cViewPr varScale="1">
        <p:scale>
          <a:sx n="67" d="100"/>
          <a:sy n="67" d="100"/>
        </p:scale>
        <p:origin x="141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20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FF8FC-8473-4DFD-87CC-D576DA80B410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22161-F0FA-48FB-AB7F-FA9B9B1E1F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6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8054975" y="0"/>
            <a:ext cx="1089025" cy="26631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32" y="0"/>
              </a:cxn>
              <a:cxn ang="0">
                <a:pos x="1432" y="3492"/>
              </a:cxn>
              <a:cxn ang="0">
                <a:pos x="1419" y="3252"/>
              </a:cxn>
              <a:cxn ang="0">
                <a:pos x="1406" y="3024"/>
              </a:cxn>
              <a:cxn ang="0">
                <a:pos x="1393" y="2807"/>
              </a:cxn>
              <a:cxn ang="0">
                <a:pos x="1379" y="2601"/>
              </a:cxn>
              <a:cxn ang="0">
                <a:pos x="1364" y="2407"/>
              </a:cxn>
              <a:cxn ang="0">
                <a:pos x="1348" y="2222"/>
              </a:cxn>
              <a:cxn ang="0">
                <a:pos x="1330" y="2047"/>
              </a:cxn>
              <a:cxn ang="0">
                <a:pos x="1311" y="1881"/>
              </a:cxn>
              <a:cxn ang="0">
                <a:pos x="1291" y="1726"/>
              </a:cxn>
              <a:cxn ang="0">
                <a:pos x="1268" y="1580"/>
              </a:cxn>
              <a:cxn ang="0">
                <a:pos x="1245" y="1442"/>
              </a:cxn>
              <a:cxn ang="0">
                <a:pos x="1218" y="1313"/>
              </a:cxn>
              <a:cxn ang="0">
                <a:pos x="1190" y="1192"/>
              </a:cxn>
              <a:cxn ang="0">
                <a:pos x="1158" y="1078"/>
              </a:cxn>
              <a:cxn ang="0">
                <a:pos x="1125" y="973"/>
              </a:cxn>
              <a:cxn ang="0">
                <a:pos x="1089" y="873"/>
              </a:cxn>
              <a:cxn ang="0">
                <a:pos x="1049" y="781"/>
              </a:cxn>
              <a:cxn ang="0">
                <a:pos x="1007" y="696"/>
              </a:cxn>
              <a:cxn ang="0">
                <a:pos x="962" y="617"/>
              </a:cxn>
              <a:cxn ang="0">
                <a:pos x="913" y="544"/>
              </a:cxn>
              <a:cxn ang="0">
                <a:pos x="860" y="475"/>
              </a:cxn>
              <a:cxn ang="0">
                <a:pos x="804" y="413"/>
              </a:cxn>
              <a:cxn ang="0">
                <a:pos x="744" y="354"/>
              </a:cxn>
              <a:cxn ang="0">
                <a:pos x="680" y="301"/>
              </a:cxn>
              <a:cxn ang="0">
                <a:pos x="611" y="252"/>
              </a:cxn>
              <a:cxn ang="0">
                <a:pos x="539" y="206"/>
              </a:cxn>
              <a:cxn ang="0">
                <a:pos x="461" y="165"/>
              </a:cxn>
              <a:cxn ang="0">
                <a:pos x="379" y="128"/>
              </a:cxn>
              <a:cxn ang="0">
                <a:pos x="292" y="92"/>
              </a:cxn>
              <a:cxn ang="0">
                <a:pos x="200" y="59"/>
              </a:cxn>
              <a:cxn ang="0">
                <a:pos x="103" y="28"/>
              </a:cxn>
              <a:cxn ang="0">
                <a:pos x="0" y="0"/>
              </a:cxn>
            </a:cxnLst>
            <a:rect l="0" t="0" r="r" b="b"/>
            <a:pathLst>
              <a:path w="1432" h="3492">
                <a:moveTo>
                  <a:pt x="0" y="0"/>
                </a:moveTo>
                <a:lnTo>
                  <a:pt x="1432" y="0"/>
                </a:lnTo>
                <a:lnTo>
                  <a:pt x="1432" y="3492"/>
                </a:lnTo>
                <a:lnTo>
                  <a:pt x="1419" y="3252"/>
                </a:lnTo>
                <a:lnTo>
                  <a:pt x="1406" y="3024"/>
                </a:lnTo>
                <a:lnTo>
                  <a:pt x="1393" y="2807"/>
                </a:lnTo>
                <a:lnTo>
                  <a:pt x="1379" y="2601"/>
                </a:lnTo>
                <a:lnTo>
                  <a:pt x="1364" y="2407"/>
                </a:lnTo>
                <a:lnTo>
                  <a:pt x="1348" y="2222"/>
                </a:lnTo>
                <a:lnTo>
                  <a:pt x="1330" y="2047"/>
                </a:lnTo>
                <a:lnTo>
                  <a:pt x="1311" y="1881"/>
                </a:lnTo>
                <a:lnTo>
                  <a:pt x="1291" y="1726"/>
                </a:lnTo>
                <a:lnTo>
                  <a:pt x="1268" y="1580"/>
                </a:lnTo>
                <a:lnTo>
                  <a:pt x="1245" y="1442"/>
                </a:lnTo>
                <a:lnTo>
                  <a:pt x="1218" y="1313"/>
                </a:lnTo>
                <a:lnTo>
                  <a:pt x="1190" y="1192"/>
                </a:lnTo>
                <a:lnTo>
                  <a:pt x="1158" y="1078"/>
                </a:lnTo>
                <a:lnTo>
                  <a:pt x="1125" y="973"/>
                </a:lnTo>
                <a:lnTo>
                  <a:pt x="1089" y="873"/>
                </a:lnTo>
                <a:lnTo>
                  <a:pt x="1049" y="781"/>
                </a:lnTo>
                <a:lnTo>
                  <a:pt x="1007" y="696"/>
                </a:lnTo>
                <a:lnTo>
                  <a:pt x="962" y="617"/>
                </a:lnTo>
                <a:lnTo>
                  <a:pt x="913" y="544"/>
                </a:lnTo>
                <a:lnTo>
                  <a:pt x="860" y="475"/>
                </a:lnTo>
                <a:lnTo>
                  <a:pt x="804" y="413"/>
                </a:lnTo>
                <a:lnTo>
                  <a:pt x="744" y="354"/>
                </a:lnTo>
                <a:lnTo>
                  <a:pt x="680" y="301"/>
                </a:lnTo>
                <a:lnTo>
                  <a:pt x="611" y="252"/>
                </a:lnTo>
                <a:lnTo>
                  <a:pt x="539" y="206"/>
                </a:lnTo>
                <a:lnTo>
                  <a:pt x="461" y="165"/>
                </a:lnTo>
                <a:lnTo>
                  <a:pt x="379" y="128"/>
                </a:lnTo>
                <a:lnTo>
                  <a:pt x="292" y="92"/>
                </a:lnTo>
                <a:lnTo>
                  <a:pt x="200" y="59"/>
                </a:lnTo>
                <a:lnTo>
                  <a:pt x="10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5"/>
          <p:cNvSpPr>
            <a:spLocks/>
          </p:cNvSpPr>
          <p:nvPr userDrawn="1"/>
        </p:nvSpPr>
        <p:spPr bwMode="auto">
          <a:xfrm>
            <a:off x="1295400" y="5715000"/>
            <a:ext cx="6858000" cy="914400"/>
          </a:xfrm>
          <a:custGeom>
            <a:avLst/>
            <a:gdLst/>
            <a:ahLst/>
            <a:cxnLst>
              <a:cxn ang="0">
                <a:pos x="17264" y="180"/>
              </a:cxn>
              <a:cxn ang="0">
                <a:pos x="16706" y="689"/>
              </a:cxn>
              <a:cxn ang="0">
                <a:pos x="15959" y="1141"/>
              </a:cxn>
              <a:cxn ang="0">
                <a:pos x="15050" y="1535"/>
              </a:cxn>
              <a:cxn ang="0">
                <a:pos x="14003" y="1871"/>
              </a:cxn>
              <a:cxn ang="0">
                <a:pos x="12844" y="2151"/>
              </a:cxn>
              <a:cxn ang="0">
                <a:pos x="11599" y="2374"/>
              </a:cxn>
              <a:cxn ang="0">
                <a:pos x="10294" y="2540"/>
              </a:cxn>
              <a:cxn ang="0">
                <a:pos x="8951" y="2649"/>
              </a:cxn>
              <a:cxn ang="0">
                <a:pos x="7599" y="2704"/>
              </a:cxn>
              <a:cxn ang="0">
                <a:pos x="6264" y="2702"/>
              </a:cxn>
              <a:cxn ang="0">
                <a:pos x="4968" y="2645"/>
              </a:cxn>
              <a:cxn ang="0">
                <a:pos x="3740" y="2534"/>
              </a:cxn>
              <a:cxn ang="0">
                <a:pos x="2603" y="2367"/>
              </a:cxn>
              <a:cxn ang="0">
                <a:pos x="1584" y="2147"/>
              </a:cxn>
              <a:cxn ang="0">
                <a:pos x="708" y="1871"/>
              </a:cxn>
              <a:cxn ang="0">
                <a:pos x="0" y="1543"/>
              </a:cxn>
              <a:cxn ang="0">
                <a:pos x="341" y="1635"/>
              </a:cxn>
              <a:cxn ang="0">
                <a:pos x="1155" y="1920"/>
              </a:cxn>
              <a:cxn ang="0">
                <a:pos x="2121" y="2151"/>
              </a:cxn>
              <a:cxn ang="0">
                <a:pos x="3215" y="2331"/>
              </a:cxn>
              <a:cxn ang="0">
                <a:pos x="4413" y="2457"/>
              </a:cxn>
              <a:cxn ang="0">
                <a:pos x="5686" y="2531"/>
              </a:cxn>
              <a:cxn ang="0">
                <a:pos x="7011" y="2550"/>
              </a:cxn>
              <a:cxn ang="0">
                <a:pos x="8361" y="2515"/>
              </a:cxn>
              <a:cxn ang="0">
                <a:pos x="9712" y="2426"/>
              </a:cxn>
              <a:cxn ang="0">
                <a:pos x="11037" y="2283"/>
              </a:cxn>
              <a:cxn ang="0">
                <a:pos x="12311" y="2084"/>
              </a:cxn>
              <a:cxn ang="0">
                <a:pos x="13509" y="1831"/>
              </a:cxn>
              <a:cxn ang="0">
                <a:pos x="14604" y="1522"/>
              </a:cxn>
              <a:cxn ang="0">
                <a:pos x="15571" y="1158"/>
              </a:cxn>
              <a:cxn ang="0">
                <a:pos x="16386" y="737"/>
              </a:cxn>
              <a:cxn ang="0">
                <a:pos x="17021" y="260"/>
              </a:cxn>
            </a:cxnLst>
            <a:rect l="0" t="0" r="r" b="b"/>
            <a:pathLst>
              <a:path w="17264" h="2710">
                <a:moveTo>
                  <a:pt x="17264" y="0"/>
                </a:moveTo>
                <a:lnTo>
                  <a:pt x="17264" y="180"/>
                </a:lnTo>
                <a:lnTo>
                  <a:pt x="17010" y="442"/>
                </a:lnTo>
                <a:lnTo>
                  <a:pt x="16706" y="689"/>
                </a:lnTo>
                <a:lnTo>
                  <a:pt x="16354" y="923"/>
                </a:lnTo>
                <a:lnTo>
                  <a:pt x="15959" y="1141"/>
                </a:lnTo>
                <a:lnTo>
                  <a:pt x="15524" y="1345"/>
                </a:lnTo>
                <a:lnTo>
                  <a:pt x="15050" y="1535"/>
                </a:lnTo>
                <a:lnTo>
                  <a:pt x="14543" y="1710"/>
                </a:lnTo>
                <a:lnTo>
                  <a:pt x="14003" y="1871"/>
                </a:lnTo>
                <a:lnTo>
                  <a:pt x="13437" y="2018"/>
                </a:lnTo>
                <a:lnTo>
                  <a:pt x="12844" y="2151"/>
                </a:lnTo>
                <a:lnTo>
                  <a:pt x="12232" y="2269"/>
                </a:lnTo>
                <a:lnTo>
                  <a:pt x="11599" y="2374"/>
                </a:lnTo>
                <a:lnTo>
                  <a:pt x="10952" y="2464"/>
                </a:lnTo>
                <a:lnTo>
                  <a:pt x="10294" y="2540"/>
                </a:lnTo>
                <a:lnTo>
                  <a:pt x="9625" y="2602"/>
                </a:lnTo>
                <a:lnTo>
                  <a:pt x="8951" y="2649"/>
                </a:lnTo>
                <a:lnTo>
                  <a:pt x="8275" y="2684"/>
                </a:lnTo>
                <a:lnTo>
                  <a:pt x="7599" y="2704"/>
                </a:lnTo>
                <a:lnTo>
                  <a:pt x="6928" y="2710"/>
                </a:lnTo>
                <a:lnTo>
                  <a:pt x="6264" y="2702"/>
                </a:lnTo>
                <a:lnTo>
                  <a:pt x="5609" y="2681"/>
                </a:lnTo>
                <a:lnTo>
                  <a:pt x="4968" y="2645"/>
                </a:lnTo>
                <a:lnTo>
                  <a:pt x="4344" y="2597"/>
                </a:lnTo>
                <a:lnTo>
                  <a:pt x="3740" y="2534"/>
                </a:lnTo>
                <a:lnTo>
                  <a:pt x="3158" y="2457"/>
                </a:lnTo>
                <a:lnTo>
                  <a:pt x="2603" y="2367"/>
                </a:lnTo>
                <a:lnTo>
                  <a:pt x="2077" y="2264"/>
                </a:lnTo>
                <a:lnTo>
                  <a:pt x="1584" y="2147"/>
                </a:lnTo>
                <a:lnTo>
                  <a:pt x="1126" y="2016"/>
                </a:lnTo>
                <a:lnTo>
                  <a:pt x="708" y="1871"/>
                </a:lnTo>
                <a:lnTo>
                  <a:pt x="331" y="1714"/>
                </a:lnTo>
                <a:lnTo>
                  <a:pt x="0" y="1543"/>
                </a:lnTo>
                <a:lnTo>
                  <a:pt x="0" y="1474"/>
                </a:lnTo>
                <a:lnTo>
                  <a:pt x="341" y="1635"/>
                </a:lnTo>
                <a:lnTo>
                  <a:pt x="727" y="1784"/>
                </a:lnTo>
                <a:lnTo>
                  <a:pt x="1155" y="1920"/>
                </a:lnTo>
                <a:lnTo>
                  <a:pt x="1621" y="2042"/>
                </a:lnTo>
                <a:lnTo>
                  <a:pt x="2121" y="2151"/>
                </a:lnTo>
                <a:lnTo>
                  <a:pt x="2654" y="2249"/>
                </a:lnTo>
                <a:lnTo>
                  <a:pt x="3215" y="2331"/>
                </a:lnTo>
                <a:lnTo>
                  <a:pt x="3803" y="2401"/>
                </a:lnTo>
                <a:lnTo>
                  <a:pt x="4413" y="2457"/>
                </a:lnTo>
                <a:lnTo>
                  <a:pt x="5041" y="2500"/>
                </a:lnTo>
                <a:lnTo>
                  <a:pt x="5686" y="2531"/>
                </a:lnTo>
                <a:lnTo>
                  <a:pt x="6343" y="2547"/>
                </a:lnTo>
                <a:lnTo>
                  <a:pt x="7011" y="2550"/>
                </a:lnTo>
                <a:lnTo>
                  <a:pt x="7685" y="2539"/>
                </a:lnTo>
                <a:lnTo>
                  <a:pt x="8361" y="2515"/>
                </a:lnTo>
                <a:lnTo>
                  <a:pt x="9039" y="2478"/>
                </a:lnTo>
                <a:lnTo>
                  <a:pt x="9712" y="2426"/>
                </a:lnTo>
                <a:lnTo>
                  <a:pt x="10379" y="2361"/>
                </a:lnTo>
                <a:lnTo>
                  <a:pt x="11037" y="2283"/>
                </a:lnTo>
                <a:lnTo>
                  <a:pt x="11682" y="2190"/>
                </a:lnTo>
                <a:lnTo>
                  <a:pt x="12311" y="2084"/>
                </a:lnTo>
                <a:lnTo>
                  <a:pt x="12921" y="1964"/>
                </a:lnTo>
                <a:lnTo>
                  <a:pt x="13509" y="1831"/>
                </a:lnTo>
                <a:lnTo>
                  <a:pt x="14070" y="1683"/>
                </a:lnTo>
                <a:lnTo>
                  <a:pt x="14604" y="1522"/>
                </a:lnTo>
                <a:lnTo>
                  <a:pt x="15105" y="1347"/>
                </a:lnTo>
                <a:lnTo>
                  <a:pt x="15571" y="1158"/>
                </a:lnTo>
                <a:lnTo>
                  <a:pt x="15999" y="954"/>
                </a:lnTo>
                <a:lnTo>
                  <a:pt x="16386" y="737"/>
                </a:lnTo>
                <a:lnTo>
                  <a:pt x="16728" y="506"/>
                </a:lnTo>
                <a:lnTo>
                  <a:pt x="17021" y="260"/>
                </a:lnTo>
                <a:lnTo>
                  <a:pt x="1726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chemeClr val="accent2"/>
              </a:gs>
              <a:gs pos="100000">
                <a:schemeClr val="bg1">
                  <a:alpha val="30000"/>
                </a:schemeClr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 rot="10800000">
            <a:off x="0" y="4520045"/>
            <a:ext cx="2057400" cy="2337955"/>
            <a:chOff x="7467600" y="0"/>
            <a:chExt cx="1676400" cy="1905000"/>
          </a:xfrm>
        </p:grpSpPr>
        <p:sp>
          <p:nvSpPr>
            <p:cNvPr id="16" name="Teardrop 15"/>
            <p:cNvSpPr/>
            <p:nvPr userDrawn="1"/>
          </p:nvSpPr>
          <p:spPr>
            <a:xfrm>
              <a:off x="7620000" y="381000"/>
              <a:ext cx="1524000" cy="1524000"/>
            </a:xfrm>
            <a:prstGeom prst="teardrop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ardrop 14"/>
            <p:cNvSpPr/>
            <p:nvPr userDrawn="1"/>
          </p:nvSpPr>
          <p:spPr>
            <a:xfrm>
              <a:off x="7467600" y="0"/>
              <a:ext cx="1143000" cy="1143000"/>
            </a:xfrm>
            <a:prstGeom prst="teardrop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ardrop 13"/>
            <p:cNvSpPr/>
            <p:nvPr userDrawn="1"/>
          </p:nvSpPr>
          <p:spPr>
            <a:xfrm>
              <a:off x="7772400" y="0"/>
              <a:ext cx="1371600" cy="137160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6781801" y="3975905"/>
            <a:ext cx="2033178" cy="2590798"/>
            <a:chOff x="5123427" y="2586247"/>
            <a:chExt cx="3113140" cy="3966952"/>
          </a:xfrm>
        </p:grpSpPr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5123427" y="2633869"/>
              <a:ext cx="1201172" cy="3890755"/>
            </a:xfrm>
            <a:custGeom>
              <a:avLst/>
              <a:gdLst/>
              <a:ahLst/>
              <a:cxnLst>
                <a:cxn ang="0">
                  <a:pos x="272" y="264"/>
                </a:cxn>
                <a:cxn ang="0">
                  <a:pos x="256" y="324"/>
                </a:cxn>
                <a:cxn ang="0">
                  <a:pos x="252" y="382"/>
                </a:cxn>
                <a:cxn ang="0">
                  <a:pos x="248" y="446"/>
                </a:cxn>
                <a:cxn ang="0">
                  <a:pos x="254" y="478"/>
                </a:cxn>
                <a:cxn ang="0">
                  <a:pos x="254" y="530"/>
                </a:cxn>
                <a:cxn ang="0">
                  <a:pos x="234" y="606"/>
                </a:cxn>
                <a:cxn ang="0">
                  <a:pos x="208" y="746"/>
                </a:cxn>
                <a:cxn ang="0">
                  <a:pos x="206" y="814"/>
                </a:cxn>
                <a:cxn ang="0">
                  <a:pos x="198" y="830"/>
                </a:cxn>
                <a:cxn ang="0">
                  <a:pos x="208" y="844"/>
                </a:cxn>
                <a:cxn ang="0">
                  <a:pos x="240" y="860"/>
                </a:cxn>
                <a:cxn ang="0">
                  <a:pos x="240" y="876"/>
                </a:cxn>
                <a:cxn ang="0">
                  <a:pos x="234" y="882"/>
                </a:cxn>
                <a:cxn ang="0">
                  <a:pos x="212" y="888"/>
                </a:cxn>
                <a:cxn ang="0">
                  <a:pos x="194" y="882"/>
                </a:cxn>
                <a:cxn ang="0">
                  <a:pos x="164" y="872"/>
                </a:cxn>
                <a:cxn ang="0">
                  <a:pos x="152" y="884"/>
                </a:cxn>
                <a:cxn ang="0">
                  <a:pos x="120" y="894"/>
                </a:cxn>
                <a:cxn ang="0">
                  <a:pos x="92" y="886"/>
                </a:cxn>
                <a:cxn ang="0">
                  <a:pos x="86" y="880"/>
                </a:cxn>
                <a:cxn ang="0">
                  <a:pos x="84" y="852"/>
                </a:cxn>
                <a:cxn ang="0">
                  <a:pos x="70" y="842"/>
                </a:cxn>
                <a:cxn ang="0">
                  <a:pos x="72" y="814"/>
                </a:cxn>
                <a:cxn ang="0">
                  <a:pos x="60" y="766"/>
                </a:cxn>
                <a:cxn ang="0">
                  <a:pos x="52" y="694"/>
                </a:cxn>
                <a:cxn ang="0">
                  <a:pos x="50" y="626"/>
                </a:cxn>
                <a:cxn ang="0">
                  <a:pos x="50" y="500"/>
                </a:cxn>
                <a:cxn ang="0">
                  <a:pos x="42" y="432"/>
                </a:cxn>
                <a:cxn ang="0">
                  <a:pos x="36" y="422"/>
                </a:cxn>
                <a:cxn ang="0">
                  <a:pos x="42" y="414"/>
                </a:cxn>
                <a:cxn ang="0">
                  <a:pos x="36" y="406"/>
                </a:cxn>
                <a:cxn ang="0">
                  <a:pos x="24" y="392"/>
                </a:cxn>
                <a:cxn ang="0">
                  <a:pos x="12" y="366"/>
                </a:cxn>
                <a:cxn ang="0">
                  <a:pos x="4" y="338"/>
                </a:cxn>
                <a:cxn ang="0">
                  <a:pos x="4" y="272"/>
                </a:cxn>
                <a:cxn ang="0">
                  <a:pos x="30" y="186"/>
                </a:cxn>
                <a:cxn ang="0">
                  <a:pos x="66" y="142"/>
                </a:cxn>
                <a:cxn ang="0">
                  <a:pos x="114" y="128"/>
                </a:cxn>
                <a:cxn ang="0">
                  <a:pos x="128" y="126"/>
                </a:cxn>
                <a:cxn ang="0">
                  <a:pos x="142" y="128"/>
                </a:cxn>
                <a:cxn ang="0">
                  <a:pos x="152" y="100"/>
                </a:cxn>
                <a:cxn ang="0">
                  <a:pos x="146" y="88"/>
                </a:cxn>
                <a:cxn ang="0">
                  <a:pos x="146" y="72"/>
                </a:cxn>
                <a:cxn ang="0">
                  <a:pos x="152" y="60"/>
                </a:cxn>
                <a:cxn ang="0">
                  <a:pos x="144" y="42"/>
                </a:cxn>
                <a:cxn ang="0">
                  <a:pos x="146" y="34"/>
                </a:cxn>
                <a:cxn ang="0">
                  <a:pos x="168" y="8"/>
                </a:cxn>
                <a:cxn ang="0">
                  <a:pos x="186" y="4"/>
                </a:cxn>
                <a:cxn ang="0">
                  <a:pos x="192" y="2"/>
                </a:cxn>
                <a:cxn ang="0">
                  <a:pos x="220" y="6"/>
                </a:cxn>
                <a:cxn ang="0">
                  <a:pos x="232" y="16"/>
                </a:cxn>
                <a:cxn ang="0">
                  <a:pos x="248" y="38"/>
                </a:cxn>
                <a:cxn ang="0">
                  <a:pos x="250" y="64"/>
                </a:cxn>
                <a:cxn ang="0">
                  <a:pos x="240" y="70"/>
                </a:cxn>
                <a:cxn ang="0">
                  <a:pos x="232" y="88"/>
                </a:cxn>
                <a:cxn ang="0">
                  <a:pos x="214" y="128"/>
                </a:cxn>
                <a:cxn ang="0">
                  <a:pos x="220" y="150"/>
                </a:cxn>
                <a:cxn ang="0">
                  <a:pos x="256" y="172"/>
                </a:cxn>
                <a:cxn ang="0">
                  <a:pos x="276" y="216"/>
                </a:cxn>
              </a:cxnLst>
              <a:rect l="0" t="0" r="r" b="b"/>
              <a:pathLst>
                <a:path w="276" h="894">
                  <a:moveTo>
                    <a:pt x="276" y="216"/>
                  </a:moveTo>
                  <a:lnTo>
                    <a:pt x="276" y="216"/>
                  </a:lnTo>
                  <a:lnTo>
                    <a:pt x="272" y="264"/>
                  </a:lnTo>
                  <a:lnTo>
                    <a:pt x="272" y="264"/>
                  </a:lnTo>
                  <a:lnTo>
                    <a:pt x="256" y="324"/>
                  </a:lnTo>
                  <a:lnTo>
                    <a:pt x="256" y="324"/>
                  </a:lnTo>
                  <a:lnTo>
                    <a:pt x="252" y="346"/>
                  </a:lnTo>
                  <a:lnTo>
                    <a:pt x="252" y="382"/>
                  </a:lnTo>
                  <a:lnTo>
                    <a:pt x="252" y="382"/>
                  </a:lnTo>
                  <a:lnTo>
                    <a:pt x="252" y="406"/>
                  </a:lnTo>
                  <a:lnTo>
                    <a:pt x="252" y="426"/>
                  </a:lnTo>
                  <a:lnTo>
                    <a:pt x="248" y="446"/>
                  </a:lnTo>
                  <a:lnTo>
                    <a:pt x="248" y="446"/>
                  </a:lnTo>
                  <a:lnTo>
                    <a:pt x="254" y="478"/>
                  </a:lnTo>
                  <a:lnTo>
                    <a:pt x="254" y="478"/>
                  </a:lnTo>
                  <a:lnTo>
                    <a:pt x="256" y="506"/>
                  </a:lnTo>
                  <a:lnTo>
                    <a:pt x="254" y="530"/>
                  </a:lnTo>
                  <a:lnTo>
                    <a:pt x="254" y="530"/>
                  </a:lnTo>
                  <a:lnTo>
                    <a:pt x="240" y="584"/>
                  </a:lnTo>
                  <a:lnTo>
                    <a:pt x="240" y="584"/>
                  </a:lnTo>
                  <a:lnTo>
                    <a:pt x="234" y="606"/>
                  </a:lnTo>
                  <a:lnTo>
                    <a:pt x="224" y="658"/>
                  </a:lnTo>
                  <a:lnTo>
                    <a:pt x="224" y="658"/>
                  </a:lnTo>
                  <a:lnTo>
                    <a:pt x="208" y="746"/>
                  </a:lnTo>
                  <a:lnTo>
                    <a:pt x="208" y="746"/>
                  </a:lnTo>
                  <a:lnTo>
                    <a:pt x="206" y="772"/>
                  </a:lnTo>
                  <a:lnTo>
                    <a:pt x="206" y="814"/>
                  </a:lnTo>
                  <a:lnTo>
                    <a:pt x="196" y="822"/>
                  </a:lnTo>
                  <a:lnTo>
                    <a:pt x="196" y="822"/>
                  </a:lnTo>
                  <a:lnTo>
                    <a:pt x="198" y="830"/>
                  </a:lnTo>
                  <a:lnTo>
                    <a:pt x="200" y="836"/>
                  </a:lnTo>
                  <a:lnTo>
                    <a:pt x="200" y="836"/>
                  </a:lnTo>
                  <a:lnTo>
                    <a:pt x="208" y="844"/>
                  </a:lnTo>
                  <a:lnTo>
                    <a:pt x="218" y="852"/>
                  </a:lnTo>
                  <a:lnTo>
                    <a:pt x="218" y="852"/>
                  </a:lnTo>
                  <a:lnTo>
                    <a:pt x="240" y="860"/>
                  </a:lnTo>
                  <a:lnTo>
                    <a:pt x="240" y="860"/>
                  </a:lnTo>
                  <a:lnTo>
                    <a:pt x="242" y="868"/>
                  </a:lnTo>
                  <a:lnTo>
                    <a:pt x="240" y="876"/>
                  </a:lnTo>
                  <a:lnTo>
                    <a:pt x="240" y="876"/>
                  </a:lnTo>
                  <a:lnTo>
                    <a:pt x="238" y="880"/>
                  </a:lnTo>
                  <a:lnTo>
                    <a:pt x="234" y="882"/>
                  </a:lnTo>
                  <a:lnTo>
                    <a:pt x="220" y="886"/>
                  </a:lnTo>
                  <a:lnTo>
                    <a:pt x="220" y="886"/>
                  </a:lnTo>
                  <a:lnTo>
                    <a:pt x="212" y="888"/>
                  </a:lnTo>
                  <a:lnTo>
                    <a:pt x="204" y="886"/>
                  </a:lnTo>
                  <a:lnTo>
                    <a:pt x="204" y="886"/>
                  </a:lnTo>
                  <a:lnTo>
                    <a:pt x="194" y="882"/>
                  </a:lnTo>
                  <a:lnTo>
                    <a:pt x="184" y="880"/>
                  </a:lnTo>
                  <a:lnTo>
                    <a:pt x="184" y="880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52" y="870"/>
                  </a:lnTo>
                  <a:lnTo>
                    <a:pt x="152" y="884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20" y="894"/>
                  </a:lnTo>
                  <a:lnTo>
                    <a:pt x="120" y="894"/>
                  </a:lnTo>
                  <a:lnTo>
                    <a:pt x="108" y="892"/>
                  </a:lnTo>
                  <a:lnTo>
                    <a:pt x="92" y="886"/>
                  </a:lnTo>
                  <a:lnTo>
                    <a:pt x="92" y="886"/>
                  </a:lnTo>
                  <a:lnTo>
                    <a:pt x="88" y="884"/>
                  </a:lnTo>
                  <a:lnTo>
                    <a:pt x="86" y="880"/>
                  </a:lnTo>
                  <a:lnTo>
                    <a:pt x="84" y="874"/>
                  </a:lnTo>
                  <a:lnTo>
                    <a:pt x="84" y="866"/>
                  </a:lnTo>
                  <a:lnTo>
                    <a:pt x="84" y="852"/>
                  </a:lnTo>
                  <a:lnTo>
                    <a:pt x="84" y="852"/>
                  </a:lnTo>
                  <a:lnTo>
                    <a:pt x="74" y="848"/>
                  </a:lnTo>
                  <a:lnTo>
                    <a:pt x="70" y="842"/>
                  </a:lnTo>
                  <a:lnTo>
                    <a:pt x="70" y="842"/>
                  </a:lnTo>
                  <a:lnTo>
                    <a:pt x="72" y="838"/>
                  </a:lnTo>
                  <a:lnTo>
                    <a:pt x="72" y="814"/>
                  </a:lnTo>
                  <a:lnTo>
                    <a:pt x="72" y="814"/>
                  </a:lnTo>
                  <a:lnTo>
                    <a:pt x="60" y="766"/>
                  </a:lnTo>
                  <a:lnTo>
                    <a:pt x="60" y="766"/>
                  </a:lnTo>
                  <a:lnTo>
                    <a:pt x="56" y="754"/>
                  </a:lnTo>
                  <a:lnTo>
                    <a:pt x="54" y="738"/>
                  </a:lnTo>
                  <a:lnTo>
                    <a:pt x="52" y="694"/>
                  </a:lnTo>
                  <a:lnTo>
                    <a:pt x="52" y="694"/>
                  </a:lnTo>
                  <a:lnTo>
                    <a:pt x="50" y="626"/>
                  </a:lnTo>
                  <a:lnTo>
                    <a:pt x="50" y="626"/>
                  </a:lnTo>
                  <a:lnTo>
                    <a:pt x="50" y="538"/>
                  </a:lnTo>
                  <a:lnTo>
                    <a:pt x="50" y="538"/>
                  </a:lnTo>
                  <a:lnTo>
                    <a:pt x="50" y="500"/>
                  </a:lnTo>
                  <a:lnTo>
                    <a:pt x="56" y="448"/>
                  </a:lnTo>
                  <a:lnTo>
                    <a:pt x="56" y="448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38" y="424"/>
                  </a:lnTo>
                  <a:lnTo>
                    <a:pt x="36" y="422"/>
                  </a:lnTo>
                  <a:lnTo>
                    <a:pt x="38" y="418"/>
                  </a:lnTo>
                  <a:lnTo>
                    <a:pt x="38" y="418"/>
                  </a:lnTo>
                  <a:lnTo>
                    <a:pt x="42" y="414"/>
                  </a:lnTo>
                  <a:lnTo>
                    <a:pt x="42" y="414"/>
                  </a:lnTo>
                  <a:lnTo>
                    <a:pt x="40" y="410"/>
                  </a:lnTo>
                  <a:lnTo>
                    <a:pt x="36" y="406"/>
                  </a:lnTo>
                  <a:lnTo>
                    <a:pt x="36" y="406"/>
                  </a:lnTo>
                  <a:lnTo>
                    <a:pt x="24" y="392"/>
                  </a:lnTo>
                  <a:lnTo>
                    <a:pt x="24" y="392"/>
                  </a:lnTo>
                  <a:lnTo>
                    <a:pt x="18" y="382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4" y="338"/>
                  </a:lnTo>
                  <a:lnTo>
                    <a:pt x="0" y="322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30" y="186"/>
                  </a:lnTo>
                  <a:lnTo>
                    <a:pt x="40" y="168"/>
                  </a:lnTo>
                  <a:lnTo>
                    <a:pt x="52" y="15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86" y="13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20" y="126"/>
                  </a:lnTo>
                  <a:lnTo>
                    <a:pt x="128" y="126"/>
                  </a:lnTo>
                  <a:lnTo>
                    <a:pt x="134" y="126"/>
                  </a:lnTo>
                  <a:lnTo>
                    <a:pt x="142" y="128"/>
                  </a:lnTo>
                  <a:lnTo>
                    <a:pt x="142" y="128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2" y="100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6" y="88"/>
                  </a:lnTo>
                  <a:lnTo>
                    <a:pt x="146" y="82"/>
                  </a:lnTo>
                  <a:lnTo>
                    <a:pt x="146" y="82"/>
                  </a:lnTo>
                  <a:lnTo>
                    <a:pt x="146" y="7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46" y="50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4" y="38"/>
                  </a:lnTo>
                  <a:lnTo>
                    <a:pt x="146" y="3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68" y="8"/>
                  </a:lnTo>
                  <a:lnTo>
                    <a:pt x="168" y="8"/>
                  </a:lnTo>
                  <a:lnTo>
                    <a:pt x="178" y="4"/>
                  </a:lnTo>
                  <a:lnTo>
                    <a:pt x="186" y="4"/>
                  </a:lnTo>
                  <a:lnTo>
                    <a:pt x="186" y="4"/>
                  </a:lnTo>
                  <a:lnTo>
                    <a:pt x="190" y="4"/>
                  </a:lnTo>
                  <a:lnTo>
                    <a:pt x="192" y="2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20" y="6"/>
                  </a:lnTo>
                  <a:lnTo>
                    <a:pt x="220" y="6"/>
                  </a:lnTo>
                  <a:lnTo>
                    <a:pt x="226" y="8"/>
                  </a:lnTo>
                  <a:lnTo>
                    <a:pt x="232" y="16"/>
                  </a:lnTo>
                  <a:lnTo>
                    <a:pt x="240" y="26"/>
                  </a:lnTo>
                  <a:lnTo>
                    <a:pt x="248" y="38"/>
                  </a:lnTo>
                  <a:lnTo>
                    <a:pt x="248" y="38"/>
                  </a:lnTo>
                  <a:lnTo>
                    <a:pt x="250" y="48"/>
                  </a:lnTo>
                  <a:lnTo>
                    <a:pt x="252" y="56"/>
                  </a:lnTo>
                  <a:lnTo>
                    <a:pt x="250" y="64"/>
                  </a:lnTo>
                  <a:lnTo>
                    <a:pt x="244" y="68"/>
                  </a:lnTo>
                  <a:lnTo>
                    <a:pt x="244" y="68"/>
                  </a:lnTo>
                  <a:lnTo>
                    <a:pt x="240" y="70"/>
                  </a:lnTo>
                  <a:lnTo>
                    <a:pt x="238" y="72"/>
                  </a:lnTo>
                  <a:lnTo>
                    <a:pt x="232" y="88"/>
                  </a:lnTo>
                  <a:lnTo>
                    <a:pt x="232" y="88"/>
                  </a:lnTo>
                  <a:lnTo>
                    <a:pt x="232" y="98"/>
                  </a:lnTo>
                  <a:lnTo>
                    <a:pt x="230" y="110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08" y="140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72" y="192"/>
                  </a:lnTo>
                  <a:lnTo>
                    <a:pt x="272" y="192"/>
                  </a:lnTo>
                  <a:lnTo>
                    <a:pt x="276" y="216"/>
                  </a:lnTo>
                  <a:lnTo>
                    <a:pt x="276" y="21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6705599" y="2586247"/>
              <a:ext cx="1096722" cy="3890753"/>
            </a:xfrm>
            <a:custGeom>
              <a:avLst/>
              <a:gdLst/>
              <a:ahLst/>
              <a:cxnLst>
                <a:cxn ang="0">
                  <a:pos x="252" y="290"/>
                </a:cxn>
                <a:cxn ang="0">
                  <a:pos x="236" y="342"/>
                </a:cxn>
                <a:cxn ang="0">
                  <a:pos x="230" y="392"/>
                </a:cxn>
                <a:cxn ang="0">
                  <a:pos x="232" y="444"/>
                </a:cxn>
                <a:cxn ang="0">
                  <a:pos x="232" y="484"/>
                </a:cxn>
                <a:cxn ang="0">
                  <a:pos x="216" y="588"/>
                </a:cxn>
                <a:cxn ang="0">
                  <a:pos x="212" y="646"/>
                </a:cxn>
                <a:cxn ang="0">
                  <a:pos x="220" y="722"/>
                </a:cxn>
                <a:cxn ang="0">
                  <a:pos x="222" y="794"/>
                </a:cxn>
                <a:cxn ang="0">
                  <a:pos x="212" y="836"/>
                </a:cxn>
                <a:cxn ang="0">
                  <a:pos x="222" y="866"/>
                </a:cxn>
                <a:cxn ang="0">
                  <a:pos x="220" y="888"/>
                </a:cxn>
                <a:cxn ang="0">
                  <a:pos x="208" y="894"/>
                </a:cxn>
                <a:cxn ang="0">
                  <a:pos x="182" y="890"/>
                </a:cxn>
                <a:cxn ang="0">
                  <a:pos x="176" y="850"/>
                </a:cxn>
                <a:cxn ang="0">
                  <a:pos x="158" y="828"/>
                </a:cxn>
                <a:cxn ang="0">
                  <a:pos x="154" y="728"/>
                </a:cxn>
                <a:cxn ang="0">
                  <a:pos x="150" y="706"/>
                </a:cxn>
                <a:cxn ang="0">
                  <a:pos x="120" y="540"/>
                </a:cxn>
                <a:cxn ang="0">
                  <a:pos x="108" y="686"/>
                </a:cxn>
                <a:cxn ang="0">
                  <a:pos x="108" y="820"/>
                </a:cxn>
                <a:cxn ang="0">
                  <a:pos x="80" y="866"/>
                </a:cxn>
                <a:cxn ang="0">
                  <a:pos x="66" y="882"/>
                </a:cxn>
                <a:cxn ang="0">
                  <a:pos x="22" y="884"/>
                </a:cxn>
                <a:cxn ang="0">
                  <a:pos x="12" y="878"/>
                </a:cxn>
                <a:cxn ang="0">
                  <a:pos x="26" y="862"/>
                </a:cxn>
                <a:cxn ang="0">
                  <a:pos x="50" y="810"/>
                </a:cxn>
                <a:cxn ang="0">
                  <a:pos x="48" y="778"/>
                </a:cxn>
                <a:cxn ang="0">
                  <a:pos x="52" y="734"/>
                </a:cxn>
                <a:cxn ang="0">
                  <a:pos x="48" y="712"/>
                </a:cxn>
                <a:cxn ang="0">
                  <a:pos x="52" y="628"/>
                </a:cxn>
                <a:cxn ang="0">
                  <a:pos x="46" y="598"/>
                </a:cxn>
                <a:cxn ang="0">
                  <a:pos x="22" y="478"/>
                </a:cxn>
                <a:cxn ang="0">
                  <a:pos x="22" y="358"/>
                </a:cxn>
                <a:cxn ang="0">
                  <a:pos x="0" y="276"/>
                </a:cxn>
                <a:cxn ang="0">
                  <a:pos x="4" y="244"/>
                </a:cxn>
                <a:cxn ang="0">
                  <a:pos x="18" y="198"/>
                </a:cxn>
                <a:cxn ang="0">
                  <a:pos x="22" y="166"/>
                </a:cxn>
                <a:cxn ang="0">
                  <a:pos x="34" y="152"/>
                </a:cxn>
                <a:cxn ang="0">
                  <a:pos x="68" y="142"/>
                </a:cxn>
                <a:cxn ang="0">
                  <a:pos x="100" y="124"/>
                </a:cxn>
                <a:cxn ang="0">
                  <a:pos x="104" y="92"/>
                </a:cxn>
                <a:cxn ang="0">
                  <a:pos x="100" y="78"/>
                </a:cxn>
                <a:cxn ang="0">
                  <a:pos x="94" y="48"/>
                </a:cxn>
                <a:cxn ang="0">
                  <a:pos x="106" y="12"/>
                </a:cxn>
                <a:cxn ang="0">
                  <a:pos x="134" y="0"/>
                </a:cxn>
                <a:cxn ang="0">
                  <a:pos x="156" y="4"/>
                </a:cxn>
                <a:cxn ang="0">
                  <a:pos x="172" y="14"/>
                </a:cxn>
                <a:cxn ang="0">
                  <a:pos x="178" y="26"/>
                </a:cxn>
                <a:cxn ang="0">
                  <a:pos x="174" y="48"/>
                </a:cxn>
                <a:cxn ang="0">
                  <a:pos x="172" y="76"/>
                </a:cxn>
                <a:cxn ang="0">
                  <a:pos x="166" y="110"/>
                </a:cxn>
                <a:cxn ang="0">
                  <a:pos x="182" y="128"/>
                </a:cxn>
                <a:cxn ang="0">
                  <a:pos x="216" y="148"/>
                </a:cxn>
                <a:cxn ang="0">
                  <a:pos x="244" y="166"/>
                </a:cxn>
              </a:cxnLst>
              <a:rect l="0" t="0" r="r" b="b"/>
              <a:pathLst>
                <a:path w="252" h="894">
                  <a:moveTo>
                    <a:pt x="252" y="262"/>
                  </a:moveTo>
                  <a:lnTo>
                    <a:pt x="252" y="262"/>
                  </a:lnTo>
                  <a:lnTo>
                    <a:pt x="252" y="290"/>
                  </a:lnTo>
                  <a:lnTo>
                    <a:pt x="250" y="310"/>
                  </a:lnTo>
                  <a:lnTo>
                    <a:pt x="250" y="310"/>
                  </a:lnTo>
                  <a:lnTo>
                    <a:pt x="236" y="342"/>
                  </a:lnTo>
                  <a:lnTo>
                    <a:pt x="236" y="342"/>
                  </a:lnTo>
                  <a:lnTo>
                    <a:pt x="228" y="360"/>
                  </a:lnTo>
                  <a:lnTo>
                    <a:pt x="230" y="392"/>
                  </a:lnTo>
                  <a:lnTo>
                    <a:pt x="230" y="392"/>
                  </a:lnTo>
                  <a:lnTo>
                    <a:pt x="232" y="444"/>
                  </a:lnTo>
                  <a:lnTo>
                    <a:pt x="232" y="444"/>
                  </a:lnTo>
                  <a:lnTo>
                    <a:pt x="234" y="456"/>
                  </a:lnTo>
                  <a:lnTo>
                    <a:pt x="238" y="478"/>
                  </a:lnTo>
                  <a:lnTo>
                    <a:pt x="232" y="484"/>
                  </a:lnTo>
                  <a:lnTo>
                    <a:pt x="222" y="490"/>
                  </a:lnTo>
                  <a:lnTo>
                    <a:pt x="222" y="490"/>
                  </a:lnTo>
                  <a:lnTo>
                    <a:pt x="216" y="588"/>
                  </a:lnTo>
                  <a:lnTo>
                    <a:pt x="216" y="588"/>
                  </a:lnTo>
                  <a:lnTo>
                    <a:pt x="212" y="646"/>
                  </a:lnTo>
                  <a:lnTo>
                    <a:pt x="212" y="646"/>
                  </a:lnTo>
                  <a:lnTo>
                    <a:pt x="218" y="694"/>
                  </a:lnTo>
                  <a:lnTo>
                    <a:pt x="220" y="722"/>
                  </a:lnTo>
                  <a:lnTo>
                    <a:pt x="220" y="722"/>
                  </a:lnTo>
                  <a:lnTo>
                    <a:pt x="222" y="770"/>
                  </a:lnTo>
                  <a:lnTo>
                    <a:pt x="222" y="794"/>
                  </a:lnTo>
                  <a:lnTo>
                    <a:pt x="222" y="794"/>
                  </a:lnTo>
                  <a:lnTo>
                    <a:pt x="224" y="828"/>
                  </a:lnTo>
                  <a:lnTo>
                    <a:pt x="212" y="836"/>
                  </a:lnTo>
                  <a:lnTo>
                    <a:pt x="212" y="836"/>
                  </a:lnTo>
                  <a:lnTo>
                    <a:pt x="220" y="856"/>
                  </a:lnTo>
                  <a:lnTo>
                    <a:pt x="220" y="856"/>
                  </a:lnTo>
                  <a:lnTo>
                    <a:pt x="222" y="866"/>
                  </a:lnTo>
                  <a:lnTo>
                    <a:pt x="222" y="884"/>
                  </a:lnTo>
                  <a:lnTo>
                    <a:pt x="222" y="884"/>
                  </a:lnTo>
                  <a:lnTo>
                    <a:pt x="220" y="888"/>
                  </a:lnTo>
                  <a:lnTo>
                    <a:pt x="218" y="892"/>
                  </a:lnTo>
                  <a:lnTo>
                    <a:pt x="214" y="892"/>
                  </a:lnTo>
                  <a:lnTo>
                    <a:pt x="208" y="894"/>
                  </a:lnTo>
                  <a:lnTo>
                    <a:pt x="208" y="894"/>
                  </a:lnTo>
                  <a:lnTo>
                    <a:pt x="196" y="892"/>
                  </a:lnTo>
                  <a:lnTo>
                    <a:pt x="182" y="890"/>
                  </a:lnTo>
                  <a:lnTo>
                    <a:pt x="182" y="890"/>
                  </a:lnTo>
                  <a:lnTo>
                    <a:pt x="176" y="876"/>
                  </a:lnTo>
                  <a:lnTo>
                    <a:pt x="176" y="850"/>
                  </a:lnTo>
                  <a:lnTo>
                    <a:pt x="176" y="850"/>
                  </a:lnTo>
                  <a:lnTo>
                    <a:pt x="174" y="836"/>
                  </a:lnTo>
                  <a:lnTo>
                    <a:pt x="158" y="828"/>
                  </a:lnTo>
                  <a:lnTo>
                    <a:pt x="158" y="746"/>
                  </a:lnTo>
                  <a:lnTo>
                    <a:pt x="158" y="746"/>
                  </a:lnTo>
                  <a:lnTo>
                    <a:pt x="154" y="728"/>
                  </a:lnTo>
                  <a:lnTo>
                    <a:pt x="154" y="728"/>
                  </a:lnTo>
                  <a:lnTo>
                    <a:pt x="150" y="706"/>
                  </a:lnTo>
                  <a:lnTo>
                    <a:pt x="150" y="706"/>
                  </a:lnTo>
                  <a:lnTo>
                    <a:pt x="146" y="648"/>
                  </a:lnTo>
                  <a:lnTo>
                    <a:pt x="134" y="586"/>
                  </a:lnTo>
                  <a:lnTo>
                    <a:pt x="120" y="540"/>
                  </a:lnTo>
                  <a:lnTo>
                    <a:pt x="108" y="652"/>
                  </a:lnTo>
                  <a:lnTo>
                    <a:pt x="108" y="652"/>
                  </a:lnTo>
                  <a:lnTo>
                    <a:pt x="108" y="686"/>
                  </a:lnTo>
                  <a:lnTo>
                    <a:pt x="108" y="686"/>
                  </a:lnTo>
                  <a:lnTo>
                    <a:pt x="106" y="768"/>
                  </a:lnTo>
                  <a:lnTo>
                    <a:pt x="108" y="820"/>
                  </a:lnTo>
                  <a:lnTo>
                    <a:pt x="100" y="830"/>
                  </a:lnTo>
                  <a:lnTo>
                    <a:pt x="100" y="860"/>
                  </a:lnTo>
                  <a:lnTo>
                    <a:pt x="80" y="866"/>
                  </a:lnTo>
                  <a:lnTo>
                    <a:pt x="70" y="86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42" y="884"/>
                  </a:lnTo>
                  <a:lnTo>
                    <a:pt x="42" y="884"/>
                  </a:lnTo>
                  <a:lnTo>
                    <a:pt x="22" y="884"/>
                  </a:lnTo>
                  <a:lnTo>
                    <a:pt x="16" y="882"/>
                  </a:lnTo>
                  <a:lnTo>
                    <a:pt x="12" y="878"/>
                  </a:lnTo>
                  <a:lnTo>
                    <a:pt x="12" y="878"/>
                  </a:lnTo>
                  <a:lnTo>
                    <a:pt x="10" y="874"/>
                  </a:lnTo>
                  <a:lnTo>
                    <a:pt x="12" y="868"/>
                  </a:lnTo>
                  <a:lnTo>
                    <a:pt x="26" y="862"/>
                  </a:lnTo>
                  <a:lnTo>
                    <a:pt x="52" y="824"/>
                  </a:lnTo>
                  <a:lnTo>
                    <a:pt x="50" y="810"/>
                  </a:lnTo>
                  <a:lnTo>
                    <a:pt x="50" y="810"/>
                  </a:lnTo>
                  <a:lnTo>
                    <a:pt x="48" y="792"/>
                  </a:lnTo>
                  <a:lnTo>
                    <a:pt x="48" y="778"/>
                  </a:lnTo>
                  <a:lnTo>
                    <a:pt x="48" y="778"/>
                  </a:lnTo>
                  <a:lnTo>
                    <a:pt x="48" y="754"/>
                  </a:lnTo>
                  <a:lnTo>
                    <a:pt x="48" y="754"/>
                  </a:lnTo>
                  <a:lnTo>
                    <a:pt x="52" y="734"/>
                  </a:lnTo>
                  <a:lnTo>
                    <a:pt x="52" y="734"/>
                  </a:lnTo>
                  <a:lnTo>
                    <a:pt x="48" y="712"/>
                  </a:lnTo>
                  <a:lnTo>
                    <a:pt x="48" y="712"/>
                  </a:lnTo>
                  <a:lnTo>
                    <a:pt x="48" y="684"/>
                  </a:lnTo>
                  <a:lnTo>
                    <a:pt x="48" y="684"/>
                  </a:lnTo>
                  <a:lnTo>
                    <a:pt x="52" y="628"/>
                  </a:lnTo>
                  <a:lnTo>
                    <a:pt x="52" y="628"/>
                  </a:lnTo>
                  <a:lnTo>
                    <a:pt x="48" y="614"/>
                  </a:lnTo>
                  <a:lnTo>
                    <a:pt x="46" y="598"/>
                  </a:lnTo>
                  <a:lnTo>
                    <a:pt x="46" y="598"/>
                  </a:lnTo>
                  <a:lnTo>
                    <a:pt x="40" y="484"/>
                  </a:lnTo>
                  <a:lnTo>
                    <a:pt x="22" y="478"/>
                  </a:lnTo>
                  <a:lnTo>
                    <a:pt x="28" y="372"/>
                  </a:lnTo>
                  <a:lnTo>
                    <a:pt x="22" y="358"/>
                  </a:lnTo>
                  <a:lnTo>
                    <a:pt x="22" y="358"/>
                  </a:lnTo>
                  <a:lnTo>
                    <a:pt x="8" y="312"/>
                  </a:lnTo>
                  <a:lnTo>
                    <a:pt x="8" y="312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54"/>
                  </a:lnTo>
                  <a:lnTo>
                    <a:pt x="4" y="244"/>
                  </a:lnTo>
                  <a:lnTo>
                    <a:pt x="8" y="236"/>
                  </a:lnTo>
                  <a:lnTo>
                    <a:pt x="8" y="236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34" y="152"/>
                  </a:lnTo>
                  <a:lnTo>
                    <a:pt x="34" y="152"/>
                  </a:lnTo>
                  <a:lnTo>
                    <a:pt x="40" y="148"/>
                  </a:lnTo>
                  <a:lnTo>
                    <a:pt x="46" y="146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80" y="138"/>
                  </a:lnTo>
                  <a:lnTo>
                    <a:pt x="100" y="124"/>
                  </a:lnTo>
                  <a:lnTo>
                    <a:pt x="104" y="110"/>
                  </a:lnTo>
                  <a:lnTo>
                    <a:pt x="104" y="110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48"/>
                  </a:lnTo>
                  <a:lnTo>
                    <a:pt x="94" y="42"/>
                  </a:lnTo>
                  <a:lnTo>
                    <a:pt x="100" y="24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22" y="4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46" y="0"/>
                  </a:lnTo>
                  <a:lnTo>
                    <a:pt x="156" y="4"/>
                  </a:lnTo>
                  <a:lnTo>
                    <a:pt x="164" y="8"/>
                  </a:lnTo>
                  <a:lnTo>
                    <a:pt x="172" y="14"/>
                  </a:lnTo>
                  <a:lnTo>
                    <a:pt x="172" y="14"/>
                  </a:lnTo>
                  <a:lnTo>
                    <a:pt x="176" y="18"/>
                  </a:lnTo>
                  <a:lnTo>
                    <a:pt x="178" y="22"/>
                  </a:lnTo>
                  <a:lnTo>
                    <a:pt x="178" y="26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2" y="76"/>
                  </a:lnTo>
                  <a:lnTo>
                    <a:pt x="172" y="76"/>
                  </a:lnTo>
                  <a:lnTo>
                    <a:pt x="168" y="98"/>
                  </a:lnTo>
                  <a:lnTo>
                    <a:pt x="166" y="110"/>
                  </a:lnTo>
                  <a:lnTo>
                    <a:pt x="166" y="110"/>
                  </a:lnTo>
                  <a:lnTo>
                    <a:pt x="174" y="122"/>
                  </a:lnTo>
                  <a:lnTo>
                    <a:pt x="178" y="126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96" y="138"/>
                  </a:lnTo>
                  <a:lnTo>
                    <a:pt x="216" y="148"/>
                  </a:lnTo>
                  <a:lnTo>
                    <a:pt x="216" y="148"/>
                  </a:lnTo>
                  <a:lnTo>
                    <a:pt x="224" y="154"/>
                  </a:lnTo>
                  <a:lnTo>
                    <a:pt x="244" y="166"/>
                  </a:lnTo>
                  <a:lnTo>
                    <a:pt x="252" y="216"/>
                  </a:lnTo>
                  <a:lnTo>
                    <a:pt x="252" y="26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 noEditPoints="1"/>
            </p:cNvSpPr>
            <p:nvPr userDrawn="1"/>
          </p:nvSpPr>
          <p:spPr bwMode="auto">
            <a:xfrm>
              <a:off x="5966634" y="2908500"/>
              <a:ext cx="1541046" cy="3644699"/>
            </a:xfrm>
            <a:custGeom>
              <a:avLst/>
              <a:gdLst/>
              <a:ahLst/>
              <a:cxnLst>
                <a:cxn ang="0">
                  <a:pos x="60" y="20"/>
                </a:cxn>
                <a:cxn ang="0">
                  <a:pos x="86" y="0"/>
                </a:cxn>
                <a:cxn ang="0">
                  <a:pos x="126" y="10"/>
                </a:cxn>
                <a:cxn ang="0">
                  <a:pos x="152" y="46"/>
                </a:cxn>
                <a:cxn ang="0">
                  <a:pos x="150" y="72"/>
                </a:cxn>
                <a:cxn ang="0">
                  <a:pos x="132" y="88"/>
                </a:cxn>
                <a:cxn ang="0">
                  <a:pos x="130" y="100"/>
                </a:cxn>
                <a:cxn ang="0">
                  <a:pos x="100" y="136"/>
                </a:cxn>
                <a:cxn ang="0">
                  <a:pos x="106" y="146"/>
                </a:cxn>
                <a:cxn ang="0">
                  <a:pos x="120" y="150"/>
                </a:cxn>
                <a:cxn ang="0">
                  <a:pos x="146" y="194"/>
                </a:cxn>
                <a:cxn ang="0">
                  <a:pos x="170" y="264"/>
                </a:cxn>
                <a:cxn ang="0">
                  <a:pos x="196" y="354"/>
                </a:cxn>
                <a:cxn ang="0">
                  <a:pos x="304" y="556"/>
                </a:cxn>
                <a:cxn ang="0">
                  <a:pos x="320" y="618"/>
                </a:cxn>
                <a:cxn ang="0">
                  <a:pos x="314" y="696"/>
                </a:cxn>
                <a:cxn ang="0">
                  <a:pos x="314" y="784"/>
                </a:cxn>
                <a:cxn ang="0">
                  <a:pos x="318" y="806"/>
                </a:cxn>
                <a:cxn ang="0">
                  <a:pos x="372" y="850"/>
                </a:cxn>
                <a:cxn ang="0">
                  <a:pos x="378" y="856"/>
                </a:cxn>
                <a:cxn ang="0">
                  <a:pos x="344" y="876"/>
                </a:cxn>
                <a:cxn ang="0">
                  <a:pos x="280" y="870"/>
                </a:cxn>
                <a:cxn ang="0">
                  <a:pos x="254" y="864"/>
                </a:cxn>
                <a:cxn ang="0">
                  <a:pos x="248" y="838"/>
                </a:cxn>
                <a:cxn ang="0">
                  <a:pos x="254" y="818"/>
                </a:cxn>
                <a:cxn ang="0">
                  <a:pos x="260" y="766"/>
                </a:cxn>
                <a:cxn ang="0">
                  <a:pos x="264" y="640"/>
                </a:cxn>
                <a:cxn ang="0">
                  <a:pos x="254" y="606"/>
                </a:cxn>
                <a:cxn ang="0">
                  <a:pos x="232" y="608"/>
                </a:cxn>
                <a:cxn ang="0">
                  <a:pos x="126" y="672"/>
                </a:cxn>
                <a:cxn ang="0">
                  <a:pos x="124" y="790"/>
                </a:cxn>
                <a:cxn ang="0">
                  <a:pos x="134" y="830"/>
                </a:cxn>
                <a:cxn ang="0">
                  <a:pos x="162" y="880"/>
                </a:cxn>
                <a:cxn ang="0">
                  <a:pos x="144" y="894"/>
                </a:cxn>
                <a:cxn ang="0">
                  <a:pos x="102" y="892"/>
                </a:cxn>
                <a:cxn ang="0">
                  <a:pos x="76" y="880"/>
                </a:cxn>
                <a:cxn ang="0">
                  <a:pos x="70" y="868"/>
                </a:cxn>
                <a:cxn ang="0">
                  <a:pos x="76" y="830"/>
                </a:cxn>
                <a:cxn ang="0">
                  <a:pos x="68" y="722"/>
                </a:cxn>
                <a:cxn ang="0">
                  <a:pos x="66" y="632"/>
                </a:cxn>
                <a:cxn ang="0">
                  <a:pos x="56" y="614"/>
                </a:cxn>
                <a:cxn ang="0">
                  <a:pos x="60" y="572"/>
                </a:cxn>
                <a:cxn ang="0">
                  <a:pos x="58" y="484"/>
                </a:cxn>
                <a:cxn ang="0">
                  <a:pos x="6" y="374"/>
                </a:cxn>
                <a:cxn ang="0">
                  <a:pos x="4" y="178"/>
                </a:cxn>
                <a:cxn ang="0">
                  <a:pos x="10" y="150"/>
                </a:cxn>
                <a:cxn ang="0">
                  <a:pos x="18" y="114"/>
                </a:cxn>
                <a:cxn ang="0">
                  <a:pos x="28" y="94"/>
                </a:cxn>
                <a:cxn ang="0">
                  <a:pos x="38" y="80"/>
                </a:cxn>
                <a:cxn ang="0">
                  <a:pos x="44" y="50"/>
                </a:cxn>
                <a:cxn ang="0">
                  <a:pos x="38" y="284"/>
                </a:cxn>
                <a:cxn ang="0">
                  <a:pos x="42" y="370"/>
                </a:cxn>
                <a:cxn ang="0">
                  <a:pos x="54" y="422"/>
                </a:cxn>
                <a:cxn ang="0">
                  <a:pos x="70" y="390"/>
                </a:cxn>
                <a:cxn ang="0">
                  <a:pos x="74" y="340"/>
                </a:cxn>
                <a:cxn ang="0">
                  <a:pos x="50" y="262"/>
                </a:cxn>
                <a:cxn ang="0">
                  <a:pos x="44" y="242"/>
                </a:cxn>
                <a:cxn ang="0">
                  <a:pos x="38" y="266"/>
                </a:cxn>
              </a:cxnLst>
              <a:rect l="0" t="0" r="r" b="b"/>
              <a:pathLst>
                <a:path w="378" h="894">
                  <a:moveTo>
                    <a:pt x="46" y="44"/>
                  </a:moveTo>
                  <a:lnTo>
                    <a:pt x="46" y="44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4" y="14"/>
                  </a:lnTo>
                  <a:lnTo>
                    <a:pt x="70" y="8"/>
                  </a:lnTo>
                  <a:lnTo>
                    <a:pt x="78" y="4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2" y="2"/>
                  </a:lnTo>
                  <a:lnTo>
                    <a:pt x="116" y="6"/>
                  </a:lnTo>
                  <a:lnTo>
                    <a:pt x="126" y="10"/>
                  </a:lnTo>
                  <a:lnTo>
                    <a:pt x="136" y="18"/>
                  </a:lnTo>
                  <a:lnTo>
                    <a:pt x="144" y="26"/>
                  </a:lnTo>
                  <a:lnTo>
                    <a:pt x="148" y="34"/>
                  </a:lnTo>
                  <a:lnTo>
                    <a:pt x="152" y="46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2" y="66"/>
                  </a:lnTo>
                  <a:lnTo>
                    <a:pt x="150" y="72"/>
                  </a:lnTo>
                  <a:lnTo>
                    <a:pt x="146" y="76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32" y="88"/>
                  </a:lnTo>
                  <a:lnTo>
                    <a:pt x="132" y="88"/>
                  </a:lnTo>
                  <a:lnTo>
                    <a:pt x="134" y="92"/>
                  </a:lnTo>
                  <a:lnTo>
                    <a:pt x="134" y="92"/>
                  </a:lnTo>
                  <a:lnTo>
                    <a:pt x="130" y="100"/>
                  </a:lnTo>
                  <a:lnTo>
                    <a:pt x="124" y="108"/>
                  </a:lnTo>
                  <a:lnTo>
                    <a:pt x="114" y="120"/>
                  </a:lnTo>
                  <a:lnTo>
                    <a:pt x="100" y="130"/>
                  </a:lnTo>
                  <a:lnTo>
                    <a:pt x="100" y="136"/>
                  </a:lnTo>
                  <a:lnTo>
                    <a:pt x="100" y="136"/>
                  </a:lnTo>
                  <a:lnTo>
                    <a:pt x="100" y="140"/>
                  </a:lnTo>
                  <a:lnTo>
                    <a:pt x="102" y="144"/>
                  </a:lnTo>
                  <a:lnTo>
                    <a:pt x="106" y="146"/>
                  </a:lnTo>
                  <a:lnTo>
                    <a:pt x="110" y="148"/>
                  </a:lnTo>
                  <a:lnTo>
                    <a:pt x="110" y="148"/>
                  </a:lnTo>
                  <a:lnTo>
                    <a:pt x="116" y="148"/>
                  </a:lnTo>
                  <a:lnTo>
                    <a:pt x="120" y="150"/>
                  </a:lnTo>
                  <a:lnTo>
                    <a:pt x="124" y="154"/>
                  </a:lnTo>
                  <a:lnTo>
                    <a:pt x="126" y="158"/>
                  </a:lnTo>
                  <a:lnTo>
                    <a:pt x="126" y="158"/>
                  </a:lnTo>
                  <a:lnTo>
                    <a:pt x="146" y="194"/>
                  </a:lnTo>
                  <a:lnTo>
                    <a:pt x="154" y="204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70" y="264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82" y="324"/>
                  </a:lnTo>
                  <a:lnTo>
                    <a:pt x="196" y="354"/>
                  </a:lnTo>
                  <a:lnTo>
                    <a:pt x="240" y="442"/>
                  </a:lnTo>
                  <a:lnTo>
                    <a:pt x="240" y="442"/>
                  </a:lnTo>
                  <a:lnTo>
                    <a:pt x="286" y="528"/>
                  </a:lnTo>
                  <a:lnTo>
                    <a:pt x="304" y="556"/>
                  </a:lnTo>
                  <a:lnTo>
                    <a:pt x="316" y="578"/>
                  </a:lnTo>
                  <a:lnTo>
                    <a:pt x="316" y="578"/>
                  </a:lnTo>
                  <a:lnTo>
                    <a:pt x="320" y="596"/>
                  </a:lnTo>
                  <a:lnTo>
                    <a:pt x="320" y="618"/>
                  </a:lnTo>
                  <a:lnTo>
                    <a:pt x="320" y="618"/>
                  </a:lnTo>
                  <a:lnTo>
                    <a:pt x="318" y="648"/>
                  </a:lnTo>
                  <a:lnTo>
                    <a:pt x="314" y="696"/>
                  </a:lnTo>
                  <a:lnTo>
                    <a:pt x="314" y="696"/>
                  </a:lnTo>
                  <a:lnTo>
                    <a:pt x="312" y="740"/>
                  </a:lnTo>
                  <a:lnTo>
                    <a:pt x="312" y="772"/>
                  </a:lnTo>
                  <a:lnTo>
                    <a:pt x="312" y="784"/>
                  </a:lnTo>
                  <a:lnTo>
                    <a:pt x="314" y="784"/>
                  </a:lnTo>
                  <a:lnTo>
                    <a:pt x="314" y="784"/>
                  </a:lnTo>
                  <a:lnTo>
                    <a:pt x="316" y="796"/>
                  </a:lnTo>
                  <a:lnTo>
                    <a:pt x="318" y="806"/>
                  </a:lnTo>
                  <a:lnTo>
                    <a:pt x="318" y="806"/>
                  </a:lnTo>
                  <a:lnTo>
                    <a:pt x="326" y="822"/>
                  </a:lnTo>
                  <a:lnTo>
                    <a:pt x="338" y="836"/>
                  </a:lnTo>
                  <a:lnTo>
                    <a:pt x="354" y="844"/>
                  </a:lnTo>
                  <a:lnTo>
                    <a:pt x="372" y="850"/>
                  </a:lnTo>
                  <a:lnTo>
                    <a:pt x="372" y="850"/>
                  </a:lnTo>
                  <a:lnTo>
                    <a:pt x="376" y="852"/>
                  </a:lnTo>
                  <a:lnTo>
                    <a:pt x="378" y="856"/>
                  </a:lnTo>
                  <a:lnTo>
                    <a:pt x="378" y="856"/>
                  </a:lnTo>
                  <a:lnTo>
                    <a:pt x="376" y="866"/>
                  </a:lnTo>
                  <a:lnTo>
                    <a:pt x="370" y="872"/>
                  </a:lnTo>
                  <a:lnTo>
                    <a:pt x="358" y="874"/>
                  </a:lnTo>
                  <a:lnTo>
                    <a:pt x="344" y="876"/>
                  </a:lnTo>
                  <a:lnTo>
                    <a:pt x="344" y="876"/>
                  </a:lnTo>
                  <a:lnTo>
                    <a:pt x="312" y="872"/>
                  </a:lnTo>
                  <a:lnTo>
                    <a:pt x="312" y="872"/>
                  </a:lnTo>
                  <a:lnTo>
                    <a:pt x="280" y="870"/>
                  </a:lnTo>
                  <a:lnTo>
                    <a:pt x="280" y="870"/>
                  </a:lnTo>
                  <a:lnTo>
                    <a:pt x="268" y="870"/>
                  </a:lnTo>
                  <a:lnTo>
                    <a:pt x="260" y="868"/>
                  </a:lnTo>
                  <a:lnTo>
                    <a:pt x="254" y="864"/>
                  </a:lnTo>
                  <a:lnTo>
                    <a:pt x="252" y="858"/>
                  </a:lnTo>
                  <a:lnTo>
                    <a:pt x="252" y="858"/>
                  </a:lnTo>
                  <a:lnTo>
                    <a:pt x="250" y="852"/>
                  </a:lnTo>
                  <a:lnTo>
                    <a:pt x="248" y="838"/>
                  </a:lnTo>
                  <a:lnTo>
                    <a:pt x="248" y="838"/>
                  </a:lnTo>
                  <a:lnTo>
                    <a:pt x="250" y="828"/>
                  </a:lnTo>
                  <a:lnTo>
                    <a:pt x="254" y="818"/>
                  </a:lnTo>
                  <a:lnTo>
                    <a:pt x="254" y="818"/>
                  </a:lnTo>
                  <a:lnTo>
                    <a:pt x="260" y="804"/>
                  </a:lnTo>
                  <a:lnTo>
                    <a:pt x="260" y="804"/>
                  </a:lnTo>
                  <a:lnTo>
                    <a:pt x="260" y="766"/>
                  </a:lnTo>
                  <a:lnTo>
                    <a:pt x="260" y="766"/>
                  </a:lnTo>
                  <a:lnTo>
                    <a:pt x="262" y="702"/>
                  </a:lnTo>
                  <a:lnTo>
                    <a:pt x="262" y="702"/>
                  </a:lnTo>
                  <a:lnTo>
                    <a:pt x="264" y="640"/>
                  </a:lnTo>
                  <a:lnTo>
                    <a:pt x="264" y="640"/>
                  </a:lnTo>
                  <a:lnTo>
                    <a:pt x="262" y="624"/>
                  </a:lnTo>
                  <a:lnTo>
                    <a:pt x="258" y="610"/>
                  </a:lnTo>
                  <a:lnTo>
                    <a:pt x="258" y="610"/>
                  </a:lnTo>
                  <a:lnTo>
                    <a:pt x="254" y="606"/>
                  </a:lnTo>
                  <a:lnTo>
                    <a:pt x="246" y="606"/>
                  </a:lnTo>
                  <a:lnTo>
                    <a:pt x="246" y="606"/>
                  </a:lnTo>
                  <a:lnTo>
                    <a:pt x="232" y="608"/>
                  </a:lnTo>
                  <a:lnTo>
                    <a:pt x="232" y="608"/>
                  </a:lnTo>
                  <a:lnTo>
                    <a:pt x="136" y="628"/>
                  </a:lnTo>
                  <a:lnTo>
                    <a:pt x="136" y="628"/>
                  </a:lnTo>
                  <a:lnTo>
                    <a:pt x="130" y="648"/>
                  </a:lnTo>
                  <a:lnTo>
                    <a:pt x="126" y="672"/>
                  </a:lnTo>
                  <a:lnTo>
                    <a:pt x="124" y="702"/>
                  </a:lnTo>
                  <a:lnTo>
                    <a:pt x="124" y="736"/>
                  </a:lnTo>
                  <a:lnTo>
                    <a:pt x="124" y="736"/>
                  </a:lnTo>
                  <a:lnTo>
                    <a:pt x="124" y="790"/>
                  </a:lnTo>
                  <a:lnTo>
                    <a:pt x="124" y="790"/>
                  </a:lnTo>
                  <a:lnTo>
                    <a:pt x="126" y="806"/>
                  </a:lnTo>
                  <a:lnTo>
                    <a:pt x="130" y="818"/>
                  </a:lnTo>
                  <a:lnTo>
                    <a:pt x="134" y="830"/>
                  </a:lnTo>
                  <a:lnTo>
                    <a:pt x="140" y="840"/>
                  </a:lnTo>
                  <a:lnTo>
                    <a:pt x="140" y="840"/>
                  </a:lnTo>
                  <a:lnTo>
                    <a:pt x="152" y="860"/>
                  </a:lnTo>
                  <a:lnTo>
                    <a:pt x="162" y="880"/>
                  </a:lnTo>
                  <a:lnTo>
                    <a:pt x="162" y="880"/>
                  </a:lnTo>
                  <a:lnTo>
                    <a:pt x="160" y="886"/>
                  </a:lnTo>
                  <a:lnTo>
                    <a:pt x="154" y="892"/>
                  </a:lnTo>
                  <a:lnTo>
                    <a:pt x="144" y="894"/>
                  </a:lnTo>
                  <a:lnTo>
                    <a:pt x="132" y="894"/>
                  </a:lnTo>
                  <a:lnTo>
                    <a:pt x="132" y="894"/>
                  </a:lnTo>
                  <a:lnTo>
                    <a:pt x="116" y="894"/>
                  </a:lnTo>
                  <a:lnTo>
                    <a:pt x="102" y="892"/>
                  </a:lnTo>
                  <a:lnTo>
                    <a:pt x="90" y="888"/>
                  </a:lnTo>
                  <a:lnTo>
                    <a:pt x="80" y="882"/>
                  </a:lnTo>
                  <a:lnTo>
                    <a:pt x="80" y="882"/>
                  </a:lnTo>
                  <a:lnTo>
                    <a:pt x="76" y="880"/>
                  </a:lnTo>
                  <a:lnTo>
                    <a:pt x="74" y="876"/>
                  </a:lnTo>
                  <a:lnTo>
                    <a:pt x="72" y="872"/>
                  </a:lnTo>
                  <a:lnTo>
                    <a:pt x="70" y="868"/>
                  </a:lnTo>
                  <a:lnTo>
                    <a:pt x="70" y="868"/>
                  </a:lnTo>
                  <a:lnTo>
                    <a:pt x="74" y="848"/>
                  </a:lnTo>
                  <a:lnTo>
                    <a:pt x="74" y="848"/>
                  </a:lnTo>
                  <a:lnTo>
                    <a:pt x="76" y="830"/>
                  </a:lnTo>
                  <a:lnTo>
                    <a:pt x="76" y="830"/>
                  </a:lnTo>
                  <a:lnTo>
                    <a:pt x="72" y="776"/>
                  </a:lnTo>
                  <a:lnTo>
                    <a:pt x="72" y="776"/>
                  </a:lnTo>
                  <a:lnTo>
                    <a:pt x="68" y="722"/>
                  </a:lnTo>
                  <a:lnTo>
                    <a:pt x="68" y="722"/>
                  </a:lnTo>
                  <a:lnTo>
                    <a:pt x="70" y="676"/>
                  </a:lnTo>
                  <a:lnTo>
                    <a:pt x="74" y="632"/>
                  </a:lnTo>
                  <a:lnTo>
                    <a:pt x="74" y="632"/>
                  </a:lnTo>
                  <a:lnTo>
                    <a:pt x="66" y="632"/>
                  </a:lnTo>
                  <a:lnTo>
                    <a:pt x="60" y="628"/>
                  </a:lnTo>
                  <a:lnTo>
                    <a:pt x="56" y="622"/>
                  </a:lnTo>
                  <a:lnTo>
                    <a:pt x="56" y="614"/>
                  </a:lnTo>
                  <a:lnTo>
                    <a:pt x="56" y="614"/>
                  </a:lnTo>
                  <a:lnTo>
                    <a:pt x="58" y="594"/>
                  </a:lnTo>
                  <a:lnTo>
                    <a:pt x="58" y="594"/>
                  </a:lnTo>
                  <a:lnTo>
                    <a:pt x="60" y="572"/>
                  </a:lnTo>
                  <a:lnTo>
                    <a:pt x="60" y="572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484"/>
                  </a:lnTo>
                  <a:lnTo>
                    <a:pt x="58" y="484"/>
                  </a:lnTo>
                  <a:lnTo>
                    <a:pt x="46" y="462"/>
                  </a:lnTo>
                  <a:lnTo>
                    <a:pt x="24" y="418"/>
                  </a:lnTo>
                  <a:lnTo>
                    <a:pt x="24" y="418"/>
                  </a:lnTo>
                  <a:lnTo>
                    <a:pt x="6" y="374"/>
                  </a:lnTo>
                  <a:lnTo>
                    <a:pt x="0" y="356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4" y="178"/>
                  </a:lnTo>
                  <a:lnTo>
                    <a:pt x="6" y="170"/>
                  </a:lnTo>
                  <a:lnTo>
                    <a:pt x="8" y="16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0" y="140"/>
                  </a:lnTo>
                  <a:lnTo>
                    <a:pt x="12" y="130"/>
                  </a:lnTo>
                  <a:lnTo>
                    <a:pt x="14" y="120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24" y="102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28" y="88"/>
                  </a:lnTo>
                  <a:lnTo>
                    <a:pt x="30" y="84"/>
                  </a:lnTo>
                  <a:lnTo>
                    <a:pt x="34" y="80"/>
                  </a:lnTo>
                  <a:lnTo>
                    <a:pt x="38" y="80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2" y="58"/>
                  </a:lnTo>
                  <a:lnTo>
                    <a:pt x="44" y="50"/>
                  </a:lnTo>
                  <a:lnTo>
                    <a:pt x="46" y="44"/>
                  </a:lnTo>
                  <a:lnTo>
                    <a:pt x="46" y="44"/>
                  </a:lnTo>
                  <a:close/>
                  <a:moveTo>
                    <a:pt x="38" y="284"/>
                  </a:moveTo>
                  <a:lnTo>
                    <a:pt x="38" y="284"/>
                  </a:lnTo>
                  <a:lnTo>
                    <a:pt x="36" y="302"/>
                  </a:lnTo>
                  <a:lnTo>
                    <a:pt x="36" y="302"/>
                  </a:lnTo>
                  <a:lnTo>
                    <a:pt x="38" y="332"/>
                  </a:lnTo>
                  <a:lnTo>
                    <a:pt x="42" y="370"/>
                  </a:lnTo>
                  <a:lnTo>
                    <a:pt x="42" y="370"/>
                  </a:lnTo>
                  <a:lnTo>
                    <a:pt x="46" y="392"/>
                  </a:lnTo>
                  <a:lnTo>
                    <a:pt x="48" y="410"/>
                  </a:lnTo>
                  <a:lnTo>
                    <a:pt x="54" y="422"/>
                  </a:lnTo>
                  <a:lnTo>
                    <a:pt x="58" y="428"/>
                  </a:lnTo>
                  <a:lnTo>
                    <a:pt x="58" y="428"/>
                  </a:lnTo>
                  <a:lnTo>
                    <a:pt x="64" y="410"/>
                  </a:lnTo>
                  <a:lnTo>
                    <a:pt x="70" y="390"/>
                  </a:lnTo>
                  <a:lnTo>
                    <a:pt x="74" y="368"/>
                  </a:lnTo>
                  <a:lnTo>
                    <a:pt x="74" y="346"/>
                  </a:lnTo>
                  <a:lnTo>
                    <a:pt x="74" y="340"/>
                  </a:lnTo>
                  <a:lnTo>
                    <a:pt x="74" y="340"/>
                  </a:lnTo>
                  <a:lnTo>
                    <a:pt x="66" y="328"/>
                  </a:lnTo>
                  <a:lnTo>
                    <a:pt x="60" y="312"/>
                  </a:lnTo>
                  <a:lnTo>
                    <a:pt x="54" y="290"/>
                  </a:lnTo>
                  <a:lnTo>
                    <a:pt x="50" y="262"/>
                  </a:lnTo>
                  <a:lnTo>
                    <a:pt x="50" y="262"/>
                  </a:lnTo>
                  <a:lnTo>
                    <a:pt x="48" y="248"/>
                  </a:lnTo>
                  <a:lnTo>
                    <a:pt x="46" y="244"/>
                  </a:lnTo>
                  <a:lnTo>
                    <a:pt x="44" y="242"/>
                  </a:lnTo>
                  <a:lnTo>
                    <a:pt x="44" y="242"/>
                  </a:lnTo>
                  <a:lnTo>
                    <a:pt x="42" y="258"/>
                  </a:lnTo>
                  <a:lnTo>
                    <a:pt x="38" y="266"/>
                  </a:lnTo>
                  <a:lnTo>
                    <a:pt x="38" y="266"/>
                  </a:lnTo>
                  <a:lnTo>
                    <a:pt x="38" y="284"/>
                  </a:lnTo>
                  <a:lnTo>
                    <a:pt x="38" y="28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 noEditPoints="1"/>
            </p:cNvSpPr>
            <p:nvPr userDrawn="1"/>
          </p:nvSpPr>
          <p:spPr bwMode="auto">
            <a:xfrm>
              <a:off x="7364125" y="2879927"/>
              <a:ext cx="872442" cy="3644697"/>
            </a:xfrm>
            <a:custGeom>
              <a:avLst/>
              <a:gdLst/>
              <a:ahLst/>
              <a:cxnLst>
                <a:cxn ang="0">
                  <a:pos x="210" y="154"/>
                </a:cxn>
                <a:cxn ang="0">
                  <a:pos x="200" y="164"/>
                </a:cxn>
                <a:cxn ang="0">
                  <a:pos x="210" y="168"/>
                </a:cxn>
                <a:cxn ang="0">
                  <a:pos x="204" y="210"/>
                </a:cxn>
                <a:cxn ang="0">
                  <a:pos x="210" y="310"/>
                </a:cxn>
                <a:cxn ang="0">
                  <a:pos x="204" y="322"/>
                </a:cxn>
                <a:cxn ang="0">
                  <a:pos x="200" y="394"/>
                </a:cxn>
                <a:cxn ang="0">
                  <a:pos x="192" y="422"/>
                </a:cxn>
                <a:cxn ang="0">
                  <a:pos x="200" y="470"/>
                </a:cxn>
                <a:cxn ang="0">
                  <a:pos x="180" y="492"/>
                </a:cxn>
                <a:cxn ang="0">
                  <a:pos x="168" y="554"/>
                </a:cxn>
                <a:cxn ang="0">
                  <a:pos x="166" y="650"/>
                </a:cxn>
                <a:cxn ang="0">
                  <a:pos x="170" y="798"/>
                </a:cxn>
                <a:cxn ang="0">
                  <a:pos x="182" y="834"/>
                </a:cxn>
                <a:cxn ang="0">
                  <a:pos x="170" y="874"/>
                </a:cxn>
                <a:cxn ang="0">
                  <a:pos x="164" y="872"/>
                </a:cxn>
                <a:cxn ang="0">
                  <a:pos x="160" y="862"/>
                </a:cxn>
                <a:cxn ang="0">
                  <a:pos x="146" y="894"/>
                </a:cxn>
                <a:cxn ang="0">
                  <a:pos x="138" y="876"/>
                </a:cxn>
                <a:cxn ang="0">
                  <a:pos x="130" y="864"/>
                </a:cxn>
                <a:cxn ang="0">
                  <a:pos x="106" y="892"/>
                </a:cxn>
                <a:cxn ang="0">
                  <a:pos x="78" y="894"/>
                </a:cxn>
                <a:cxn ang="0">
                  <a:pos x="66" y="878"/>
                </a:cxn>
                <a:cxn ang="0">
                  <a:pos x="82" y="872"/>
                </a:cxn>
                <a:cxn ang="0">
                  <a:pos x="94" y="850"/>
                </a:cxn>
                <a:cxn ang="0">
                  <a:pos x="98" y="820"/>
                </a:cxn>
                <a:cxn ang="0">
                  <a:pos x="82" y="738"/>
                </a:cxn>
                <a:cxn ang="0">
                  <a:pos x="72" y="666"/>
                </a:cxn>
                <a:cxn ang="0">
                  <a:pos x="42" y="526"/>
                </a:cxn>
                <a:cxn ang="0">
                  <a:pos x="28" y="486"/>
                </a:cxn>
                <a:cxn ang="0">
                  <a:pos x="4" y="456"/>
                </a:cxn>
                <a:cxn ang="0">
                  <a:pos x="0" y="404"/>
                </a:cxn>
                <a:cxn ang="0">
                  <a:pos x="30" y="310"/>
                </a:cxn>
                <a:cxn ang="0">
                  <a:pos x="32" y="278"/>
                </a:cxn>
                <a:cxn ang="0">
                  <a:pos x="40" y="248"/>
                </a:cxn>
                <a:cxn ang="0">
                  <a:pos x="32" y="226"/>
                </a:cxn>
                <a:cxn ang="0">
                  <a:pos x="50" y="198"/>
                </a:cxn>
                <a:cxn ang="0">
                  <a:pos x="54" y="180"/>
                </a:cxn>
                <a:cxn ang="0">
                  <a:pos x="44" y="146"/>
                </a:cxn>
                <a:cxn ang="0">
                  <a:pos x="34" y="96"/>
                </a:cxn>
                <a:cxn ang="0">
                  <a:pos x="24" y="50"/>
                </a:cxn>
                <a:cxn ang="0">
                  <a:pos x="54" y="16"/>
                </a:cxn>
                <a:cxn ang="0">
                  <a:pos x="74" y="6"/>
                </a:cxn>
                <a:cxn ang="0">
                  <a:pos x="102" y="0"/>
                </a:cxn>
                <a:cxn ang="0">
                  <a:pos x="124" y="12"/>
                </a:cxn>
                <a:cxn ang="0">
                  <a:pos x="156" y="52"/>
                </a:cxn>
                <a:cxn ang="0">
                  <a:pos x="166" y="84"/>
                </a:cxn>
                <a:cxn ang="0">
                  <a:pos x="178" y="118"/>
                </a:cxn>
                <a:cxn ang="0">
                  <a:pos x="192" y="140"/>
                </a:cxn>
                <a:cxn ang="0">
                  <a:pos x="206" y="146"/>
                </a:cxn>
                <a:cxn ang="0">
                  <a:pos x="146" y="770"/>
                </a:cxn>
                <a:cxn ang="0">
                  <a:pos x="132" y="710"/>
                </a:cxn>
                <a:cxn ang="0">
                  <a:pos x="126" y="734"/>
                </a:cxn>
                <a:cxn ang="0">
                  <a:pos x="128" y="788"/>
                </a:cxn>
                <a:cxn ang="0">
                  <a:pos x="140" y="810"/>
                </a:cxn>
                <a:cxn ang="0">
                  <a:pos x="146" y="780"/>
                </a:cxn>
                <a:cxn ang="0">
                  <a:pos x="176" y="324"/>
                </a:cxn>
                <a:cxn ang="0">
                  <a:pos x="166" y="262"/>
                </a:cxn>
                <a:cxn ang="0">
                  <a:pos x="142" y="304"/>
                </a:cxn>
                <a:cxn ang="0">
                  <a:pos x="138" y="318"/>
                </a:cxn>
                <a:cxn ang="0">
                  <a:pos x="140" y="338"/>
                </a:cxn>
                <a:cxn ang="0">
                  <a:pos x="172" y="380"/>
                </a:cxn>
                <a:cxn ang="0">
                  <a:pos x="176" y="324"/>
                </a:cxn>
              </a:cxnLst>
              <a:rect l="0" t="0" r="r" b="b"/>
              <a:pathLst>
                <a:path w="214" h="894">
                  <a:moveTo>
                    <a:pt x="214" y="148"/>
                  </a:moveTo>
                  <a:lnTo>
                    <a:pt x="214" y="148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04" y="158"/>
                  </a:lnTo>
                  <a:lnTo>
                    <a:pt x="204" y="158"/>
                  </a:lnTo>
                  <a:lnTo>
                    <a:pt x="200" y="162"/>
                  </a:lnTo>
                  <a:lnTo>
                    <a:pt x="200" y="164"/>
                  </a:lnTo>
                  <a:lnTo>
                    <a:pt x="200" y="164"/>
                  </a:lnTo>
                  <a:lnTo>
                    <a:pt x="202" y="166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00" y="180"/>
                  </a:lnTo>
                  <a:lnTo>
                    <a:pt x="200" y="180"/>
                  </a:lnTo>
                  <a:lnTo>
                    <a:pt x="202" y="194"/>
                  </a:lnTo>
                  <a:lnTo>
                    <a:pt x="204" y="210"/>
                  </a:lnTo>
                  <a:lnTo>
                    <a:pt x="204" y="210"/>
                  </a:lnTo>
                  <a:lnTo>
                    <a:pt x="208" y="260"/>
                  </a:lnTo>
                  <a:lnTo>
                    <a:pt x="208" y="26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08" y="316"/>
                  </a:lnTo>
                  <a:lnTo>
                    <a:pt x="204" y="322"/>
                  </a:lnTo>
                  <a:lnTo>
                    <a:pt x="204" y="322"/>
                  </a:lnTo>
                  <a:lnTo>
                    <a:pt x="204" y="366"/>
                  </a:lnTo>
                  <a:lnTo>
                    <a:pt x="204" y="366"/>
                  </a:lnTo>
                  <a:lnTo>
                    <a:pt x="202" y="382"/>
                  </a:lnTo>
                  <a:lnTo>
                    <a:pt x="200" y="394"/>
                  </a:lnTo>
                  <a:lnTo>
                    <a:pt x="196" y="404"/>
                  </a:lnTo>
                  <a:lnTo>
                    <a:pt x="192" y="410"/>
                  </a:lnTo>
                  <a:lnTo>
                    <a:pt x="192" y="410"/>
                  </a:lnTo>
                  <a:lnTo>
                    <a:pt x="192" y="422"/>
                  </a:lnTo>
                  <a:lnTo>
                    <a:pt x="192" y="422"/>
                  </a:lnTo>
                  <a:lnTo>
                    <a:pt x="198" y="446"/>
                  </a:lnTo>
                  <a:lnTo>
                    <a:pt x="200" y="448"/>
                  </a:lnTo>
                  <a:lnTo>
                    <a:pt x="200" y="470"/>
                  </a:lnTo>
                  <a:lnTo>
                    <a:pt x="200" y="470"/>
                  </a:lnTo>
                  <a:lnTo>
                    <a:pt x="194" y="480"/>
                  </a:lnTo>
                  <a:lnTo>
                    <a:pt x="188" y="486"/>
                  </a:lnTo>
                  <a:lnTo>
                    <a:pt x="180" y="492"/>
                  </a:lnTo>
                  <a:lnTo>
                    <a:pt x="170" y="496"/>
                  </a:lnTo>
                  <a:lnTo>
                    <a:pt x="170" y="496"/>
                  </a:lnTo>
                  <a:lnTo>
                    <a:pt x="168" y="554"/>
                  </a:lnTo>
                  <a:lnTo>
                    <a:pt x="168" y="554"/>
                  </a:lnTo>
                  <a:lnTo>
                    <a:pt x="164" y="612"/>
                  </a:lnTo>
                  <a:lnTo>
                    <a:pt x="164" y="612"/>
                  </a:lnTo>
                  <a:lnTo>
                    <a:pt x="166" y="650"/>
                  </a:lnTo>
                  <a:lnTo>
                    <a:pt x="166" y="650"/>
                  </a:lnTo>
                  <a:lnTo>
                    <a:pt x="168" y="688"/>
                  </a:lnTo>
                  <a:lnTo>
                    <a:pt x="168" y="688"/>
                  </a:lnTo>
                  <a:lnTo>
                    <a:pt x="168" y="734"/>
                  </a:lnTo>
                  <a:lnTo>
                    <a:pt x="170" y="798"/>
                  </a:lnTo>
                  <a:lnTo>
                    <a:pt x="172" y="800"/>
                  </a:lnTo>
                  <a:lnTo>
                    <a:pt x="172" y="800"/>
                  </a:lnTo>
                  <a:lnTo>
                    <a:pt x="182" y="834"/>
                  </a:lnTo>
                  <a:lnTo>
                    <a:pt x="182" y="834"/>
                  </a:lnTo>
                  <a:lnTo>
                    <a:pt x="174" y="852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4"/>
                  </a:lnTo>
                  <a:lnTo>
                    <a:pt x="168" y="876"/>
                  </a:lnTo>
                  <a:lnTo>
                    <a:pt x="168" y="876"/>
                  </a:lnTo>
                  <a:lnTo>
                    <a:pt x="166" y="874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64" y="866"/>
                  </a:lnTo>
                  <a:lnTo>
                    <a:pt x="160" y="862"/>
                  </a:lnTo>
                  <a:lnTo>
                    <a:pt x="160" y="862"/>
                  </a:lnTo>
                  <a:lnTo>
                    <a:pt x="146" y="870"/>
                  </a:lnTo>
                  <a:lnTo>
                    <a:pt x="146" y="872"/>
                  </a:lnTo>
                  <a:lnTo>
                    <a:pt x="146" y="894"/>
                  </a:lnTo>
                  <a:lnTo>
                    <a:pt x="146" y="894"/>
                  </a:lnTo>
                  <a:lnTo>
                    <a:pt x="140" y="894"/>
                  </a:lnTo>
                  <a:lnTo>
                    <a:pt x="138" y="890"/>
                  </a:lnTo>
                  <a:lnTo>
                    <a:pt x="138" y="890"/>
                  </a:lnTo>
                  <a:lnTo>
                    <a:pt x="138" y="876"/>
                  </a:lnTo>
                  <a:lnTo>
                    <a:pt x="138" y="876"/>
                  </a:lnTo>
                  <a:lnTo>
                    <a:pt x="136" y="868"/>
                  </a:lnTo>
                  <a:lnTo>
                    <a:pt x="130" y="864"/>
                  </a:lnTo>
                  <a:lnTo>
                    <a:pt x="130" y="864"/>
                  </a:lnTo>
                  <a:lnTo>
                    <a:pt x="118" y="880"/>
                  </a:lnTo>
                  <a:lnTo>
                    <a:pt x="118" y="880"/>
                  </a:lnTo>
                  <a:lnTo>
                    <a:pt x="112" y="886"/>
                  </a:lnTo>
                  <a:lnTo>
                    <a:pt x="106" y="892"/>
                  </a:lnTo>
                  <a:lnTo>
                    <a:pt x="98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78" y="894"/>
                  </a:lnTo>
                  <a:lnTo>
                    <a:pt x="70" y="88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66" y="878"/>
                  </a:lnTo>
                  <a:lnTo>
                    <a:pt x="66" y="878"/>
                  </a:lnTo>
                  <a:lnTo>
                    <a:pt x="70" y="874"/>
                  </a:lnTo>
                  <a:lnTo>
                    <a:pt x="70" y="874"/>
                  </a:lnTo>
                  <a:lnTo>
                    <a:pt x="82" y="872"/>
                  </a:lnTo>
                  <a:lnTo>
                    <a:pt x="82" y="872"/>
                  </a:lnTo>
                  <a:lnTo>
                    <a:pt x="86" y="870"/>
                  </a:lnTo>
                  <a:lnTo>
                    <a:pt x="88" y="866"/>
                  </a:lnTo>
                  <a:lnTo>
                    <a:pt x="94" y="850"/>
                  </a:lnTo>
                  <a:lnTo>
                    <a:pt x="94" y="850"/>
                  </a:lnTo>
                  <a:lnTo>
                    <a:pt x="98" y="834"/>
                  </a:lnTo>
                  <a:lnTo>
                    <a:pt x="98" y="820"/>
                  </a:lnTo>
                  <a:lnTo>
                    <a:pt x="98" y="820"/>
                  </a:lnTo>
                  <a:lnTo>
                    <a:pt x="98" y="802"/>
                  </a:lnTo>
                  <a:lnTo>
                    <a:pt x="94" y="782"/>
                  </a:lnTo>
                  <a:lnTo>
                    <a:pt x="90" y="762"/>
                  </a:lnTo>
                  <a:lnTo>
                    <a:pt x="82" y="738"/>
                  </a:lnTo>
                  <a:lnTo>
                    <a:pt x="82" y="738"/>
                  </a:lnTo>
                  <a:lnTo>
                    <a:pt x="78" y="708"/>
                  </a:lnTo>
                  <a:lnTo>
                    <a:pt x="72" y="666"/>
                  </a:lnTo>
                  <a:lnTo>
                    <a:pt x="72" y="666"/>
                  </a:lnTo>
                  <a:lnTo>
                    <a:pt x="50" y="588"/>
                  </a:lnTo>
                  <a:lnTo>
                    <a:pt x="50" y="588"/>
                  </a:lnTo>
                  <a:lnTo>
                    <a:pt x="46" y="562"/>
                  </a:lnTo>
                  <a:lnTo>
                    <a:pt x="42" y="526"/>
                  </a:lnTo>
                  <a:lnTo>
                    <a:pt x="42" y="526"/>
                  </a:lnTo>
                  <a:lnTo>
                    <a:pt x="30" y="488"/>
                  </a:lnTo>
                  <a:lnTo>
                    <a:pt x="28" y="486"/>
                  </a:lnTo>
                  <a:lnTo>
                    <a:pt x="28" y="486"/>
                  </a:lnTo>
                  <a:lnTo>
                    <a:pt x="14" y="484"/>
                  </a:lnTo>
                  <a:lnTo>
                    <a:pt x="14" y="484"/>
                  </a:lnTo>
                  <a:lnTo>
                    <a:pt x="8" y="472"/>
                  </a:lnTo>
                  <a:lnTo>
                    <a:pt x="4" y="456"/>
                  </a:lnTo>
                  <a:lnTo>
                    <a:pt x="2" y="438"/>
                  </a:lnTo>
                  <a:lnTo>
                    <a:pt x="0" y="418"/>
                  </a:lnTo>
                  <a:lnTo>
                    <a:pt x="0" y="404"/>
                  </a:lnTo>
                  <a:lnTo>
                    <a:pt x="0" y="404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32" y="300"/>
                  </a:lnTo>
                  <a:lnTo>
                    <a:pt x="32" y="300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70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40" y="248"/>
                  </a:lnTo>
                  <a:lnTo>
                    <a:pt x="40" y="248"/>
                  </a:lnTo>
                  <a:lnTo>
                    <a:pt x="32" y="232"/>
                  </a:lnTo>
                  <a:lnTo>
                    <a:pt x="32" y="226"/>
                  </a:lnTo>
                  <a:lnTo>
                    <a:pt x="32" y="226"/>
                  </a:lnTo>
                  <a:lnTo>
                    <a:pt x="32" y="216"/>
                  </a:lnTo>
                  <a:lnTo>
                    <a:pt x="36" y="208"/>
                  </a:lnTo>
                  <a:lnTo>
                    <a:pt x="42" y="202"/>
                  </a:lnTo>
                  <a:lnTo>
                    <a:pt x="50" y="198"/>
                  </a:lnTo>
                  <a:lnTo>
                    <a:pt x="50" y="198"/>
                  </a:lnTo>
                  <a:lnTo>
                    <a:pt x="52" y="19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2" y="170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44" y="146"/>
                  </a:lnTo>
                  <a:lnTo>
                    <a:pt x="42" y="136"/>
                  </a:lnTo>
                  <a:lnTo>
                    <a:pt x="42" y="136"/>
                  </a:lnTo>
                  <a:lnTo>
                    <a:pt x="40" y="11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6" y="76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32" y="38"/>
                  </a:lnTo>
                  <a:lnTo>
                    <a:pt x="42" y="26"/>
                  </a:lnTo>
                  <a:lnTo>
                    <a:pt x="54" y="16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16" y="6"/>
                  </a:lnTo>
                  <a:lnTo>
                    <a:pt x="124" y="12"/>
                  </a:lnTo>
                  <a:lnTo>
                    <a:pt x="134" y="22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62" y="64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70" y="104"/>
                  </a:lnTo>
                  <a:lnTo>
                    <a:pt x="174" y="11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96" y="132"/>
                  </a:lnTo>
                  <a:lnTo>
                    <a:pt x="196" y="132"/>
                  </a:lnTo>
                  <a:lnTo>
                    <a:pt x="192" y="138"/>
                  </a:lnTo>
                  <a:lnTo>
                    <a:pt x="192" y="140"/>
                  </a:lnTo>
                  <a:lnTo>
                    <a:pt x="192" y="140"/>
                  </a:lnTo>
                  <a:lnTo>
                    <a:pt x="198" y="144"/>
                  </a:lnTo>
                  <a:lnTo>
                    <a:pt x="206" y="146"/>
                  </a:lnTo>
                  <a:lnTo>
                    <a:pt x="206" y="146"/>
                  </a:lnTo>
                  <a:lnTo>
                    <a:pt x="214" y="148"/>
                  </a:lnTo>
                  <a:lnTo>
                    <a:pt x="214" y="148"/>
                  </a:lnTo>
                  <a:close/>
                  <a:moveTo>
                    <a:pt x="146" y="770"/>
                  </a:moveTo>
                  <a:lnTo>
                    <a:pt x="146" y="770"/>
                  </a:lnTo>
                  <a:lnTo>
                    <a:pt x="146" y="754"/>
                  </a:lnTo>
                  <a:lnTo>
                    <a:pt x="142" y="738"/>
                  </a:lnTo>
                  <a:lnTo>
                    <a:pt x="138" y="722"/>
                  </a:lnTo>
                  <a:lnTo>
                    <a:pt x="132" y="710"/>
                  </a:lnTo>
                  <a:lnTo>
                    <a:pt x="132" y="710"/>
                  </a:lnTo>
                  <a:lnTo>
                    <a:pt x="128" y="720"/>
                  </a:lnTo>
                  <a:lnTo>
                    <a:pt x="128" y="734"/>
                  </a:lnTo>
                  <a:lnTo>
                    <a:pt x="126" y="734"/>
                  </a:lnTo>
                  <a:lnTo>
                    <a:pt x="126" y="734"/>
                  </a:lnTo>
                  <a:lnTo>
                    <a:pt x="126" y="774"/>
                  </a:lnTo>
                  <a:lnTo>
                    <a:pt x="126" y="774"/>
                  </a:lnTo>
                  <a:lnTo>
                    <a:pt x="128" y="788"/>
                  </a:lnTo>
                  <a:lnTo>
                    <a:pt x="130" y="798"/>
                  </a:lnTo>
                  <a:lnTo>
                    <a:pt x="134" y="806"/>
                  </a:lnTo>
                  <a:lnTo>
                    <a:pt x="138" y="810"/>
                  </a:lnTo>
                  <a:lnTo>
                    <a:pt x="140" y="810"/>
                  </a:lnTo>
                  <a:lnTo>
                    <a:pt x="140" y="810"/>
                  </a:lnTo>
                  <a:lnTo>
                    <a:pt x="142" y="788"/>
                  </a:lnTo>
                  <a:lnTo>
                    <a:pt x="142" y="788"/>
                  </a:lnTo>
                  <a:lnTo>
                    <a:pt x="146" y="780"/>
                  </a:lnTo>
                  <a:lnTo>
                    <a:pt x="146" y="770"/>
                  </a:lnTo>
                  <a:lnTo>
                    <a:pt x="146" y="770"/>
                  </a:lnTo>
                  <a:close/>
                  <a:moveTo>
                    <a:pt x="176" y="324"/>
                  </a:moveTo>
                  <a:lnTo>
                    <a:pt x="176" y="324"/>
                  </a:lnTo>
                  <a:lnTo>
                    <a:pt x="174" y="302"/>
                  </a:lnTo>
                  <a:lnTo>
                    <a:pt x="174" y="284"/>
                  </a:lnTo>
                  <a:lnTo>
                    <a:pt x="170" y="270"/>
                  </a:lnTo>
                  <a:lnTo>
                    <a:pt x="166" y="262"/>
                  </a:lnTo>
                  <a:lnTo>
                    <a:pt x="164" y="264"/>
                  </a:lnTo>
                  <a:lnTo>
                    <a:pt x="164" y="264"/>
                  </a:lnTo>
                  <a:lnTo>
                    <a:pt x="156" y="282"/>
                  </a:lnTo>
                  <a:lnTo>
                    <a:pt x="142" y="304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40" y="314"/>
                  </a:lnTo>
                  <a:lnTo>
                    <a:pt x="138" y="318"/>
                  </a:lnTo>
                  <a:lnTo>
                    <a:pt x="138" y="326"/>
                  </a:lnTo>
                  <a:lnTo>
                    <a:pt x="138" y="326"/>
                  </a:lnTo>
                  <a:lnTo>
                    <a:pt x="138" y="330"/>
                  </a:lnTo>
                  <a:lnTo>
                    <a:pt x="140" y="338"/>
                  </a:lnTo>
                  <a:lnTo>
                    <a:pt x="150" y="354"/>
                  </a:lnTo>
                  <a:lnTo>
                    <a:pt x="150" y="354"/>
                  </a:lnTo>
                  <a:lnTo>
                    <a:pt x="170" y="382"/>
                  </a:lnTo>
                  <a:lnTo>
                    <a:pt x="172" y="380"/>
                  </a:lnTo>
                  <a:lnTo>
                    <a:pt x="172" y="380"/>
                  </a:lnTo>
                  <a:lnTo>
                    <a:pt x="174" y="350"/>
                  </a:lnTo>
                  <a:lnTo>
                    <a:pt x="176" y="324"/>
                  </a:lnTo>
                  <a:lnTo>
                    <a:pt x="176" y="3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91" name="Group 67"/>
          <p:cNvGrpSpPr>
            <a:grpSpLocks noChangeAspect="1"/>
          </p:cNvGrpSpPr>
          <p:nvPr userDrawn="1"/>
        </p:nvGrpSpPr>
        <p:grpSpPr bwMode="auto">
          <a:xfrm flipH="1" flipV="1">
            <a:off x="152398" y="152400"/>
            <a:ext cx="1600202" cy="1033671"/>
            <a:chOff x="2497" y="1995"/>
            <a:chExt cx="805" cy="5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auto">
            <a:xfrm>
              <a:off x="3043" y="2467"/>
              <a:ext cx="46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auto">
            <a:xfrm>
              <a:off x="2699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Rectangle 71"/>
            <p:cNvSpPr>
              <a:spLocks noChangeArrowheads="1"/>
            </p:cNvSpPr>
            <p:nvPr userDrawn="1"/>
          </p:nvSpPr>
          <p:spPr bwMode="auto">
            <a:xfrm>
              <a:off x="2598" y="2467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Rectangle 72"/>
            <p:cNvSpPr>
              <a:spLocks noChangeArrowheads="1"/>
            </p:cNvSpPr>
            <p:nvPr userDrawn="1"/>
          </p:nvSpPr>
          <p:spPr bwMode="auto">
            <a:xfrm>
              <a:off x="2497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Rectangle 73"/>
            <p:cNvSpPr>
              <a:spLocks noChangeArrowheads="1"/>
            </p:cNvSpPr>
            <p:nvPr userDrawn="1"/>
          </p:nvSpPr>
          <p:spPr bwMode="auto">
            <a:xfrm>
              <a:off x="3148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Rectangle 74"/>
            <p:cNvSpPr>
              <a:spLocks noChangeArrowheads="1"/>
            </p:cNvSpPr>
            <p:nvPr userDrawn="1"/>
          </p:nvSpPr>
          <p:spPr bwMode="auto">
            <a:xfrm>
              <a:off x="3254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Rectangle 75"/>
            <p:cNvSpPr>
              <a:spLocks noChangeArrowheads="1"/>
            </p:cNvSpPr>
            <p:nvPr userDrawn="1"/>
          </p:nvSpPr>
          <p:spPr bwMode="auto">
            <a:xfrm>
              <a:off x="3148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Rectangle 76"/>
            <p:cNvSpPr>
              <a:spLocks noChangeArrowheads="1"/>
            </p:cNvSpPr>
            <p:nvPr userDrawn="1"/>
          </p:nvSpPr>
          <p:spPr bwMode="auto">
            <a:xfrm>
              <a:off x="3254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Rectangle 77"/>
            <p:cNvSpPr>
              <a:spLocks noChangeArrowheads="1"/>
            </p:cNvSpPr>
            <p:nvPr userDrawn="1"/>
          </p:nvSpPr>
          <p:spPr bwMode="auto">
            <a:xfrm>
              <a:off x="3148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Rectangle 78"/>
            <p:cNvSpPr>
              <a:spLocks noChangeArrowheads="1"/>
            </p:cNvSpPr>
            <p:nvPr userDrawn="1"/>
          </p:nvSpPr>
          <p:spPr bwMode="auto">
            <a:xfrm>
              <a:off x="3254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Rectangle 79"/>
            <p:cNvSpPr>
              <a:spLocks noChangeArrowheads="1"/>
            </p:cNvSpPr>
            <p:nvPr userDrawn="1"/>
          </p:nvSpPr>
          <p:spPr bwMode="auto">
            <a:xfrm>
              <a:off x="2940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Rectangle 80"/>
            <p:cNvSpPr>
              <a:spLocks noChangeArrowheads="1"/>
            </p:cNvSpPr>
            <p:nvPr userDrawn="1"/>
          </p:nvSpPr>
          <p:spPr bwMode="auto">
            <a:xfrm>
              <a:off x="3046" y="2206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39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>
              <a:off x="3148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3254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 userDrawn="1"/>
          </p:nvSpPr>
          <p:spPr bwMode="auto">
            <a:xfrm>
              <a:off x="2940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Rectangle 85"/>
            <p:cNvSpPr>
              <a:spLocks noChangeArrowheads="1"/>
            </p:cNvSpPr>
            <p:nvPr userDrawn="1"/>
          </p:nvSpPr>
          <p:spPr bwMode="auto">
            <a:xfrm>
              <a:off x="3046" y="2305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Rectangle 86"/>
            <p:cNvSpPr>
              <a:spLocks noChangeArrowheads="1"/>
            </p:cNvSpPr>
            <p:nvPr userDrawn="1"/>
          </p:nvSpPr>
          <p:spPr bwMode="auto">
            <a:xfrm>
              <a:off x="2839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Rectangle 87"/>
            <p:cNvSpPr>
              <a:spLocks noChangeArrowheads="1"/>
            </p:cNvSpPr>
            <p:nvPr userDrawn="1"/>
          </p:nvSpPr>
          <p:spPr bwMode="auto">
            <a:xfrm>
              <a:off x="3148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Rectangle 88"/>
            <p:cNvSpPr>
              <a:spLocks noChangeArrowheads="1"/>
            </p:cNvSpPr>
            <p:nvPr userDrawn="1"/>
          </p:nvSpPr>
          <p:spPr bwMode="auto">
            <a:xfrm>
              <a:off x="3254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0" y="1143000"/>
            <a:ext cx="7772400" cy="646331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1828800"/>
            <a:ext cx="7772400" cy="46166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3" name="Rectangle 32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7"/>
            <p:cNvGrpSpPr>
              <a:grpSpLocks noChangeAspect="1"/>
            </p:cNvGrpSpPr>
            <p:nvPr userDrawn="1"/>
          </p:nvGrpSpPr>
          <p:grpSpPr bwMode="auto">
            <a:xfrm flipH="1" flipV="1">
              <a:off x="152398" y="152400"/>
              <a:ext cx="1066802" cy="689114"/>
              <a:chOff x="2497" y="1995"/>
              <a:chExt cx="805" cy="52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8" name="Rectangle 69"/>
              <p:cNvSpPr>
                <a:spLocks noChangeArrowheads="1"/>
              </p:cNvSpPr>
              <p:nvPr userDrawn="1"/>
            </p:nvSpPr>
            <p:spPr bwMode="auto">
              <a:xfrm>
                <a:off x="3043" y="2467"/>
                <a:ext cx="46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70"/>
              <p:cNvSpPr>
                <a:spLocks noChangeArrowheads="1"/>
              </p:cNvSpPr>
              <p:nvPr userDrawn="1"/>
            </p:nvSpPr>
            <p:spPr bwMode="auto">
              <a:xfrm>
                <a:off x="2699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71"/>
              <p:cNvSpPr>
                <a:spLocks noChangeArrowheads="1"/>
              </p:cNvSpPr>
              <p:nvPr userDrawn="1"/>
            </p:nvSpPr>
            <p:spPr bwMode="auto">
              <a:xfrm>
                <a:off x="2598" y="2467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72"/>
              <p:cNvSpPr>
                <a:spLocks noChangeArrowheads="1"/>
              </p:cNvSpPr>
              <p:nvPr userDrawn="1"/>
            </p:nvSpPr>
            <p:spPr bwMode="auto">
              <a:xfrm>
                <a:off x="2497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73"/>
              <p:cNvSpPr>
                <a:spLocks noChangeArrowheads="1"/>
              </p:cNvSpPr>
              <p:nvPr userDrawn="1"/>
            </p:nvSpPr>
            <p:spPr bwMode="auto">
              <a:xfrm>
                <a:off x="3148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4"/>
              <p:cNvSpPr>
                <a:spLocks noChangeArrowheads="1"/>
              </p:cNvSpPr>
              <p:nvPr userDrawn="1"/>
            </p:nvSpPr>
            <p:spPr bwMode="auto">
              <a:xfrm>
                <a:off x="3254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75"/>
              <p:cNvSpPr>
                <a:spLocks noChangeArrowheads="1"/>
              </p:cNvSpPr>
              <p:nvPr userDrawn="1"/>
            </p:nvSpPr>
            <p:spPr bwMode="auto">
              <a:xfrm>
                <a:off x="3148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76"/>
              <p:cNvSpPr>
                <a:spLocks noChangeArrowheads="1"/>
              </p:cNvSpPr>
              <p:nvPr userDrawn="1"/>
            </p:nvSpPr>
            <p:spPr bwMode="auto">
              <a:xfrm>
                <a:off x="3254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77"/>
              <p:cNvSpPr>
                <a:spLocks noChangeArrowheads="1"/>
              </p:cNvSpPr>
              <p:nvPr userDrawn="1"/>
            </p:nvSpPr>
            <p:spPr bwMode="auto">
              <a:xfrm>
                <a:off x="3148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78"/>
              <p:cNvSpPr>
                <a:spLocks noChangeArrowheads="1"/>
              </p:cNvSpPr>
              <p:nvPr userDrawn="1"/>
            </p:nvSpPr>
            <p:spPr bwMode="auto">
              <a:xfrm>
                <a:off x="3254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79"/>
              <p:cNvSpPr>
                <a:spLocks noChangeArrowheads="1"/>
              </p:cNvSpPr>
              <p:nvPr userDrawn="1"/>
            </p:nvSpPr>
            <p:spPr bwMode="auto">
              <a:xfrm>
                <a:off x="2940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80"/>
              <p:cNvSpPr>
                <a:spLocks noChangeArrowheads="1"/>
              </p:cNvSpPr>
              <p:nvPr userDrawn="1"/>
            </p:nvSpPr>
            <p:spPr bwMode="auto">
              <a:xfrm>
                <a:off x="3046" y="2206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81"/>
              <p:cNvSpPr>
                <a:spLocks noChangeArrowheads="1"/>
              </p:cNvSpPr>
              <p:nvPr userDrawn="1"/>
            </p:nvSpPr>
            <p:spPr bwMode="auto">
              <a:xfrm>
                <a:off x="2839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82"/>
              <p:cNvSpPr>
                <a:spLocks noChangeArrowheads="1"/>
              </p:cNvSpPr>
              <p:nvPr userDrawn="1"/>
            </p:nvSpPr>
            <p:spPr bwMode="auto">
              <a:xfrm>
                <a:off x="3148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83"/>
              <p:cNvSpPr>
                <a:spLocks noChangeArrowheads="1"/>
              </p:cNvSpPr>
              <p:nvPr userDrawn="1"/>
            </p:nvSpPr>
            <p:spPr bwMode="auto">
              <a:xfrm>
                <a:off x="3254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84"/>
              <p:cNvSpPr>
                <a:spLocks noChangeArrowheads="1"/>
              </p:cNvSpPr>
              <p:nvPr userDrawn="1"/>
            </p:nvSpPr>
            <p:spPr bwMode="auto">
              <a:xfrm>
                <a:off x="2940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85"/>
              <p:cNvSpPr>
                <a:spLocks noChangeArrowheads="1"/>
              </p:cNvSpPr>
              <p:nvPr userDrawn="1"/>
            </p:nvSpPr>
            <p:spPr bwMode="auto">
              <a:xfrm>
                <a:off x="3046" y="2305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86"/>
              <p:cNvSpPr>
                <a:spLocks noChangeArrowheads="1"/>
              </p:cNvSpPr>
              <p:nvPr userDrawn="1"/>
            </p:nvSpPr>
            <p:spPr bwMode="auto">
              <a:xfrm>
                <a:off x="2839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87"/>
              <p:cNvSpPr>
                <a:spLocks noChangeArrowheads="1"/>
              </p:cNvSpPr>
              <p:nvPr userDrawn="1"/>
            </p:nvSpPr>
            <p:spPr bwMode="auto">
              <a:xfrm>
                <a:off x="3148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88"/>
              <p:cNvSpPr>
                <a:spLocks noChangeArrowheads="1"/>
              </p:cNvSpPr>
              <p:nvPr userDrawn="1"/>
            </p:nvSpPr>
            <p:spPr bwMode="auto">
              <a:xfrm>
                <a:off x="3254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8054975" y="0"/>
              <a:ext cx="1089025" cy="2663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2" y="0"/>
                </a:cxn>
                <a:cxn ang="0">
                  <a:pos x="1432" y="3492"/>
                </a:cxn>
                <a:cxn ang="0">
                  <a:pos x="1419" y="3252"/>
                </a:cxn>
                <a:cxn ang="0">
                  <a:pos x="1406" y="3024"/>
                </a:cxn>
                <a:cxn ang="0">
                  <a:pos x="1393" y="2807"/>
                </a:cxn>
                <a:cxn ang="0">
                  <a:pos x="1379" y="2601"/>
                </a:cxn>
                <a:cxn ang="0">
                  <a:pos x="1364" y="2407"/>
                </a:cxn>
                <a:cxn ang="0">
                  <a:pos x="1348" y="2222"/>
                </a:cxn>
                <a:cxn ang="0">
                  <a:pos x="1330" y="2047"/>
                </a:cxn>
                <a:cxn ang="0">
                  <a:pos x="1311" y="1881"/>
                </a:cxn>
                <a:cxn ang="0">
                  <a:pos x="1291" y="1726"/>
                </a:cxn>
                <a:cxn ang="0">
                  <a:pos x="1268" y="1580"/>
                </a:cxn>
                <a:cxn ang="0">
                  <a:pos x="1245" y="1442"/>
                </a:cxn>
                <a:cxn ang="0">
                  <a:pos x="1218" y="1313"/>
                </a:cxn>
                <a:cxn ang="0">
                  <a:pos x="1190" y="1192"/>
                </a:cxn>
                <a:cxn ang="0">
                  <a:pos x="1158" y="1078"/>
                </a:cxn>
                <a:cxn ang="0">
                  <a:pos x="1125" y="973"/>
                </a:cxn>
                <a:cxn ang="0">
                  <a:pos x="1089" y="873"/>
                </a:cxn>
                <a:cxn ang="0">
                  <a:pos x="1049" y="781"/>
                </a:cxn>
                <a:cxn ang="0">
                  <a:pos x="1007" y="696"/>
                </a:cxn>
                <a:cxn ang="0">
                  <a:pos x="962" y="617"/>
                </a:cxn>
                <a:cxn ang="0">
                  <a:pos x="913" y="544"/>
                </a:cxn>
                <a:cxn ang="0">
                  <a:pos x="860" y="475"/>
                </a:cxn>
                <a:cxn ang="0">
                  <a:pos x="804" y="413"/>
                </a:cxn>
                <a:cxn ang="0">
                  <a:pos x="744" y="354"/>
                </a:cxn>
                <a:cxn ang="0">
                  <a:pos x="680" y="301"/>
                </a:cxn>
                <a:cxn ang="0">
                  <a:pos x="611" y="252"/>
                </a:cxn>
                <a:cxn ang="0">
                  <a:pos x="539" y="206"/>
                </a:cxn>
                <a:cxn ang="0">
                  <a:pos x="461" y="165"/>
                </a:cxn>
                <a:cxn ang="0">
                  <a:pos x="379" y="128"/>
                </a:cxn>
                <a:cxn ang="0">
                  <a:pos x="292" y="92"/>
                </a:cxn>
                <a:cxn ang="0">
                  <a:pos x="200" y="59"/>
                </a:cxn>
                <a:cxn ang="0">
                  <a:pos x="103" y="28"/>
                </a:cxn>
                <a:cxn ang="0">
                  <a:pos x="0" y="0"/>
                </a:cxn>
              </a:cxnLst>
              <a:rect l="0" t="0" r="r" b="b"/>
              <a:pathLst>
                <a:path w="1432" h="3492">
                  <a:moveTo>
                    <a:pt x="0" y="0"/>
                  </a:moveTo>
                  <a:lnTo>
                    <a:pt x="1432" y="0"/>
                  </a:lnTo>
                  <a:lnTo>
                    <a:pt x="1432" y="3492"/>
                  </a:lnTo>
                  <a:lnTo>
                    <a:pt x="1419" y="3252"/>
                  </a:lnTo>
                  <a:lnTo>
                    <a:pt x="1406" y="3024"/>
                  </a:lnTo>
                  <a:lnTo>
                    <a:pt x="1393" y="2807"/>
                  </a:lnTo>
                  <a:lnTo>
                    <a:pt x="1379" y="2601"/>
                  </a:lnTo>
                  <a:lnTo>
                    <a:pt x="1364" y="2407"/>
                  </a:lnTo>
                  <a:lnTo>
                    <a:pt x="1348" y="2222"/>
                  </a:lnTo>
                  <a:lnTo>
                    <a:pt x="1330" y="2047"/>
                  </a:lnTo>
                  <a:lnTo>
                    <a:pt x="1311" y="1881"/>
                  </a:lnTo>
                  <a:lnTo>
                    <a:pt x="1291" y="1726"/>
                  </a:lnTo>
                  <a:lnTo>
                    <a:pt x="1268" y="1580"/>
                  </a:lnTo>
                  <a:lnTo>
                    <a:pt x="1245" y="1442"/>
                  </a:lnTo>
                  <a:lnTo>
                    <a:pt x="1218" y="1313"/>
                  </a:lnTo>
                  <a:lnTo>
                    <a:pt x="1190" y="1192"/>
                  </a:lnTo>
                  <a:lnTo>
                    <a:pt x="1158" y="1078"/>
                  </a:lnTo>
                  <a:lnTo>
                    <a:pt x="1125" y="973"/>
                  </a:lnTo>
                  <a:lnTo>
                    <a:pt x="1089" y="873"/>
                  </a:lnTo>
                  <a:lnTo>
                    <a:pt x="1049" y="781"/>
                  </a:lnTo>
                  <a:lnTo>
                    <a:pt x="1007" y="696"/>
                  </a:lnTo>
                  <a:lnTo>
                    <a:pt x="962" y="617"/>
                  </a:lnTo>
                  <a:lnTo>
                    <a:pt x="913" y="544"/>
                  </a:lnTo>
                  <a:lnTo>
                    <a:pt x="860" y="475"/>
                  </a:lnTo>
                  <a:lnTo>
                    <a:pt x="804" y="413"/>
                  </a:lnTo>
                  <a:lnTo>
                    <a:pt x="744" y="354"/>
                  </a:lnTo>
                  <a:lnTo>
                    <a:pt x="680" y="301"/>
                  </a:lnTo>
                  <a:lnTo>
                    <a:pt x="611" y="252"/>
                  </a:lnTo>
                  <a:lnTo>
                    <a:pt x="539" y="206"/>
                  </a:lnTo>
                  <a:lnTo>
                    <a:pt x="461" y="165"/>
                  </a:lnTo>
                  <a:lnTo>
                    <a:pt x="379" y="128"/>
                  </a:lnTo>
                  <a:lnTo>
                    <a:pt x="292" y="92"/>
                  </a:lnTo>
                  <a:lnTo>
                    <a:pt x="200" y="59"/>
                  </a:lnTo>
                  <a:lnTo>
                    <a:pt x="10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1295400" y="5715000"/>
              <a:ext cx="6858000" cy="914400"/>
            </a:xfrm>
            <a:custGeom>
              <a:avLst/>
              <a:gdLst/>
              <a:ahLst/>
              <a:cxnLst>
                <a:cxn ang="0">
                  <a:pos x="17264" y="180"/>
                </a:cxn>
                <a:cxn ang="0">
                  <a:pos x="16706" y="689"/>
                </a:cxn>
                <a:cxn ang="0">
                  <a:pos x="15959" y="1141"/>
                </a:cxn>
                <a:cxn ang="0">
                  <a:pos x="15050" y="1535"/>
                </a:cxn>
                <a:cxn ang="0">
                  <a:pos x="14003" y="1871"/>
                </a:cxn>
                <a:cxn ang="0">
                  <a:pos x="12844" y="2151"/>
                </a:cxn>
                <a:cxn ang="0">
                  <a:pos x="11599" y="2374"/>
                </a:cxn>
                <a:cxn ang="0">
                  <a:pos x="10294" y="2540"/>
                </a:cxn>
                <a:cxn ang="0">
                  <a:pos x="8951" y="2649"/>
                </a:cxn>
                <a:cxn ang="0">
                  <a:pos x="7599" y="2704"/>
                </a:cxn>
                <a:cxn ang="0">
                  <a:pos x="6264" y="2702"/>
                </a:cxn>
                <a:cxn ang="0">
                  <a:pos x="4968" y="2645"/>
                </a:cxn>
                <a:cxn ang="0">
                  <a:pos x="3740" y="2534"/>
                </a:cxn>
                <a:cxn ang="0">
                  <a:pos x="2603" y="2367"/>
                </a:cxn>
                <a:cxn ang="0">
                  <a:pos x="1584" y="2147"/>
                </a:cxn>
                <a:cxn ang="0">
                  <a:pos x="708" y="1871"/>
                </a:cxn>
                <a:cxn ang="0">
                  <a:pos x="0" y="1543"/>
                </a:cxn>
                <a:cxn ang="0">
                  <a:pos x="341" y="1635"/>
                </a:cxn>
                <a:cxn ang="0">
                  <a:pos x="1155" y="1920"/>
                </a:cxn>
                <a:cxn ang="0">
                  <a:pos x="2121" y="2151"/>
                </a:cxn>
                <a:cxn ang="0">
                  <a:pos x="3215" y="2331"/>
                </a:cxn>
                <a:cxn ang="0">
                  <a:pos x="4413" y="2457"/>
                </a:cxn>
                <a:cxn ang="0">
                  <a:pos x="5686" y="2531"/>
                </a:cxn>
                <a:cxn ang="0">
                  <a:pos x="7011" y="2550"/>
                </a:cxn>
                <a:cxn ang="0">
                  <a:pos x="8361" y="2515"/>
                </a:cxn>
                <a:cxn ang="0">
                  <a:pos x="9712" y="2426"/>
                </a:cxn>
                <a:cxn ang="0">
                  <a:pos x="11037" y="2283"/>
                </a:cxn>
                <a:cxn ang="0">
                  <a:pos x="12311" y="2084"/>
                </a:cxn>
                <a:cxn ang="0">
                  <a:pos x="13509" y="1831"/>
                </a:cxn>
                <a:cxn ang="0">
                  <a:pos x="14604" y="1522"/>
                </a:cxn>
                <a:cxn ang="0">
                  <a:pos x="15571" y="1158"/>
                </a:cxn>
                <a:cxn ang="0">
                  <a:pos x="16386" y="737"/>
                </a:cxn>
                <a:cxn ang="0">
                  <a:pos x="17021" y="260"/>
                </a:cxn>
              </a:cxnLst>
              <a:rect l="0" t="0" r="r" b="b"/>
              <a:pathLst>
                <a:path w="17264" h="2710">
                  <a:moveTo>
                    <a:pt x="17264" y="0"/>
                  </a:moveTo>
                  <a:lnTo>
                    <a:pt x="17264" y="180"/>
                  </a:lnTo>
                  <a:lnTo>
                    <a:pt x="17010" y="442"/>
                  </a:lnTo>
                  <a:lnTo>
                    <a:pt x="16706" y="689"/>
                  </a:lnTo>
                  <a:lnTo>
                    <a:pt x="16354" y="923"/>
                  </a:lnTo>
                  <a:lnTo>
                    <a:pt x="15959" y="1141"/>
                  </a:lnTo>
                  <a:lnTo>
                    <a:pt x="15524" y="1345"/>
                  </a:lnTo>
                  <a:lnTo>
                    <a:pt x="15050" y="1535"/>
                  </a:lnTo>
                  <a:lnTo>
                    <a:pt x="14543" y="1710"/>
                  </a:lnTo>
                  <a:lnTo>
                    <a:pt x="14003" y="1871"/>
                  </a:lnTo>
                  <a:lnTo>
                    <a:pt x="13437" y="2018"/>
                  </a:lnTo>
                  <a:lnTo>
                    <a:pt x="12844" y="2151"/>
                  </a:lnTo>
                  <a:lnTo>
                    <a:pt x="12232" y="2269"/>
                  </a:lnTo>
                  <a:lnTo>
                    <a:pt x="11599" y="2374"/>
                  </a:lnTo>
                  <a:lnTo>
                    <a:pt x="10952" y="2464"/>
                  </a:lnTo>
                  <a:lnTo>
                    <a:pt x="10294" y="2540"/>
                  </a:lnTo>
                  <a:lnTo>
                    <a:pt x="9625" y="2602"/>
                  </a:lnTo>
                  <a:lnTo>
                    <a:pt x="8951" y="2649"/>
                  </a:lnTo>
                  <a:lnTo>
                    <a:pt x="8275" y="2684"/>
                  </a:lnTo>
                  <a:lnTo>
                    <a:pt x="7599" y="2704"/>
                  </a:lnTo>
                  <a:lnTo>
                    <a:pt x="6928" y="2710"/>
                  </a:lnTo>
                  <a:lnTo>
                    <a:pt x="6264" y="2702"/>
                  </a:lnTo>
                  <a:lnTo>
                    <a:pt x="5609" y="2681"/>
                  </a:lnTo>
                  <a:lnTo>
                    <a:pt x="4968" y="2645"/>
                  </a:lnTo>
                  <a:lnTo>
                    <a:pt x="4344" y="2597"/>
                  </a:lnTo>
                  <a:lnTo>
                    <a:pt x="3740" y="2534"/>
                  </a:lnTo>
                  <a:lnTo>
                    <a:pt x="3158" y="2457"/>
                  </a:lnTo>
                  <a:lnTo>
                    <a:pt x="2603" y="2367"/>
                  </a:lnTo>
                  <a:lnTo>
                    <a:pt x="2077" y="2264"/>
                  </a:lnTo>
                  <a:lnTo>
                    <a:pt x="1584" y="2147"/>
                  </a:lnTo>
                  <a:lnTo>
                    <a:pt x="1126" y="2016"/>
                  </a:lnTo>
                  <a:lnTo>
                    <a:pt x="708" y="1871"/>
                  </a:lnTo>
                  <a:lnTo>
                    <a:pt x="331" y="1714"/>
                  </a:lnTo>
                  <a:lnTo>
                    <a:pt x="0" y="1543"/>
                  </a:lnTo>
                  <a:lnTo>
                    <a:pt x="0" y="1474"/>
                  </a:lnTo>
                  <a:lnTo>
                    <a:pt x="341" y="1635"/>
                  </a:lnTo>
                  <a:lnTo>
                    <a:pt x="727" y="1784"/>
                  </a:lnTo>
                  <a:lnTo>
                    <a:pt x="1155" y="1920"/>
                  </a:lnTo>
                  <a:lnTo>
                    <a:pt x="1621" y="2042"/>
                  </a:lnTo>
                  <a:lnTo>
                    <a:pt x="2121" y="2151"/>
                  </a:lnTo>
                  <a:lnTo>
                    <a:pt x="2654" y="2249"/>
                  </a:lnTo>
                  <a:lnTo>
                    <a:pt x="3215" y="2331"/>
                  </a:lnTo>
                  <a:lnTo>
                    <a:pt x="3803" y="2401"/>
                  </a:lnTo>
                  <a:lnTo>
                    <a:pt x="4413" y="2457"/>
                  </a:lnTo>
                  <a:lnTo>
                    <a:pt x="5041" y="2500"/>
                  </a:lnTo>
                  <a:lnTo>
                    <a:pt x="5686" y="2531"/>
                  </a:lnTo>
                  <a:lnTo>
                    <a:pt x="6343" y="2547"/>
                  </a:lnTo>
                  <a:lnTo>
                    <a:pt x="7011" y="2550"/>
                  </a:lnTo>
                  <a:lnTo>
                    <a:pt x="7685" y="2539"/>
                  </a:lnTo>
                  <a:lnTo>
                    <a:pt x="8361" y="2515"/>
                  </a:lnTo>
                  <a:lnTo>
                    <a:pt x="9039" y="2478"/>
                  </a:lnTo>
                  <a:lnTo>
                    <a:pt x="9712" y="2426"/>
                  </a:lnTo>
                  <a:lnTo>
                    <a:pt x="10379" y="2361"/>
                  </a:lnTo>
                  <a:lnTo>
                    <a:pt x="11037" y="2283"/>
                  </a:lnTo>
                  <a:lnTo>
                    <a:pt x="11682" y="2190"/>
                  </a:lnTo>
                  <a:lnTo>
                    <a:pt x="12311" y="2084"/>
                  </a:lnTo>
                  <a:lnTo>
                    <a:pt x="12921" y="1964"/>
                  </a:lnTo>
                  <a:lnTo>
                    <a:pt x="13509" y="1831"/>
                  </a:lnTo>
                  <a:lnTo>
                    <a:pt x="14070" y="1683"/>
                  </a:lnTo>
                  <a:lnTo>
                    <a:pt x="14604" y="1522"/>
                  </a:lnTo>
                  <a:lnTo>
                    <a:pt x="15105" y="1347"/>
                  </a:lnTo>
                  <a:lnTo>
                    <a:pt x="15571" y="1158"/>
                  </a:lnTo>
                  <a:lnTo>
                    <a:pt x="15999" y="954"/>
                  </a:lnTo>
                  <a:lnTo>
                    <a:pt x="16386" y="737"/>
                  </a:lnTo>
                  <a:lnTo>
                    <a:pt x="16728" y="506"/>
                  </a:lnTo>
                  <a:lnTo>
                    <a:pt x="17021" y="260"/>
                  </a:lnTo>
                  <a:lnTo>
                    <a:pt x="1726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50000">
                  <a:schemeClr val="accent2"/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88646-8CEC-4AE4-B1E7-ADF9D885FD96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F2618-C234-4528-BB60-72360CB0937F}" type="datetimeFigureOut">
              <a:rPr lang="en-US" smtClean="0"/>
              <a:pPr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complexnetworks.lip6.fr/~latapy/Publis/communities.pdf" TargetMode="External"/><Relationship Id="rId2" Type="http://schemas.openxmlformats.org/officeDocument/2006/relationships/hyperlink" Target="http://i.stanford.edu/~julian/pdfs/nips201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ce-research.unm.edu/ifis/papers/community-moore.pdf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2695228"/>
            <a:ext cx="3816424" cy="3816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28" y="3461794"/>
            <a:ext cx="3239492" cy="31301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758541"/>
            <a:ext cx="8638728" cy="1789331"/>
          </a:xfrm>
        </p:spPr>
        <p:txBody>
          <a:bodyPr>
            <a:normAutofit/>
          </a:bodyPr>
          <a:lstStyle/>
          <a:p>
            <a:pPr fontAlgn="base"/>
            <a:r>
              <a:rPr lang="en-US" b="1" dirty="0">
                <a:ln>
                  <a:solidFill>
                    <a:schemeClr val="tx1"/>
                  </a:solidFill>
                </a:ln>
              </a:rPr>
              <a:t>Learning Social Circles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/>
            </a:r>
            <a:br>
              <a:rPr lang="en-US" b="1" dirty="0" smtClean="0">
                <a:ln>
                  <a:solidFill>
                    <a:schemeClr val="tx1"/>
                  </a:solidFill>
                </a:ln>
              </a:rPr>
            </a:br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in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Networks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36512" y="6165304"/>
            <a:ext cx="2088232" cy="69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331640"/>
            <a:ext cx="4752528" cy="3753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Betweenness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: </a:t>
            </a:r>
            <a:endParaRPr lang="en-US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For 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each node/edge in a graph, how many shortest paths is that node on? </a:t>
            </a:r>
            <a:endParaRPr lang="en-US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Intuitively, these edges are important because they connect groups of nodes that are poorly connected otherwise</a:t>
            </a:r>
            <a:endParaRPr lang="en-US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err="1">
                <a:ln>
                  <a:solidFill>
                    <a:schemeClr val="tx1"/>
                  </a:solidFill>
                </a:ln>
              </a:rPr>
              <a:t>Betweenness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49446" t="31297" r="24542" b="19485"/>
          <a:stretch/>
        </p:blipFill>
        <p:spPr>
          <a:xfrm>
            <a:off x="5148064" y="950123"/>
            <a:ext cx="3744416" cy="45165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53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770834"/>
            <a:ext cx="7848872" cy="43944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Uses edge </a:t>
            </a:r>
            <a:r>
              <a:rPr lang="en-US" sz="2000" dirty="0" err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betweenness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as a measure of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weak-ties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Iteratively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removes high </a:t>
            </a:r>
            <a:r>
              <a:rPr lang="en-US" sz="2000" dirty="0" err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betweenness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edges to find clusters </a:t>
            </a:r>
            <a:endParaRPr lang="en-US" sz="2000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 marL="0" indent="0">
              <a:buNone/>
            </a:pPr>
            <a:endParaRPr lang="en-US" sz="2000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 marL="0" indent="0">
              <a:buNone/>
            </a:pP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Procedure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: </a:t>
            </a:r>
            <a:endParaRPr lang="en-US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</a:t>
            </a:r>
            <a:r>
              <a:rPr lang="en-US" dirty="0" err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betweenness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of all existing edges in the network is calculated </a:t>
            </a: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first.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edge with the highest </a:t>
            </a:r>
            <a:r>
              <a:rPr lang="en-US" dirty="0" err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betweenness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is </a:t>
            </a: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removed.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</a:t>
            </a:r>
            <a:r>
              <a:rPr lang="en-US" dirty="0" err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betweenness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of all edges affected by the removal is recalculated.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Steps 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2 and 3 are repeated until no edges remain.</a:t>
            </a:r>
            <a:endParaRPr lang="en-US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7730" y="39946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Girvan-Newman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Algorithm</a:t>
            </a:r>
            <a:br>
              <a:rPr lang="en-US" b="1" dirty="0" smtClean="0">
                <a:ln>
                  <a:solidFill>
                    <a:schemeClr val="tx1"/>
                  </a:solidFill>
                </a:ln>
              </a:rPr>
            </a:br>
            <a:r>
              <a:rPr lang="en-US" sz="2700" b="1" dirty="0" smtClean="0">
                <a:ln>
                  <a:solidFill>
                    <a:schemeClr val="tx1"/>
                  </a:solidFill>
                </a:ln>
              </a:rPr>
              <a:t>(edge-</a:t>
            </a:r>
            <a:r>
              <a:rPr lang="en-US" sz="2700" b="1" dirty="0" err="1" smtClean="0">
                <a:ln>
                  <a:solidFill>
                    <a:schemeClr val="tx1"/>
                  </a:solidFill>
                </a:ln>
              </a:rPr>
              <a:t>betweenness</a:t>
            </a:r>
            <a:r>
              <a:rPr lang="en-US" sz="2700" b="1" dirty="0" smtClean="0">
                <a:ln>
                  <a:solidFill>
                    <a:schemeClr val="tx1"/>
                  </a:solidFill>
                </a:ln>
              </a:rPr>
              <a:t>)</a:t>
            </a:r>
            <a:endParaRPr lang="en-US" sz="2700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94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770834"/>
            <a:ext cx="7848872" cy="43944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Uses edge </a:t>
            </a:r>
            <a:r>
              <a:rPr lang="en-US" sz="2000" dirty="0" err="1"/>
              <a:t>betweenness</a:t>
            </a:r>
            <a:r>
              <a:rPr lang="en-US" sz="2000" dirty="0"/>
              <a:t> as a measure of </a:t>
            </a:r>
            <a:r>
              <a:rPr lang="en-US" sz="2000" dirty="0" smtClean="0"/>
              <a:t>weak-ties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Iteratively </a:t>
            </a:r>
            <a:r>
              <a:rPr lang="en-US" sz="2000" dirty="0"/>
              <a:t>removes high </a:t>
            </a:r>
            <a:r>
              <a:rPr lang="en-US" sz="2000" dirty="0" err="1"/>
              <a:t>betweenness</a:t>
            </a:r>
            <a:r>
              <a:rPr lang="en-US" sz="2000" dirty="0"/>
              <a:t> edges to find clusters 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dirty="0" smtClean="0"/>
              <a:t>Procedure</a:t>
            </a:r>
            <a:r>
              <a:rPr lang="en-US" dirty="0"/>
              <a:t>: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err="1"/>
              <a:t>betweenness</a:t>
            </a:r>
            <a:r>
              <a:rPr lang="en-US" dirty="0"/>
              <a:t> of all existing edges in the network is calculated </a:t>
            </a:r>
            <a:r>
              <a:rPr lang="en-US" dirty="0" smtClean="0"/>
              <a:t>first.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edge with the highest </a:t>
            </a:r>
            <a:r>
              <a:rPr lang="en-US" dirty="0" err="1"/>
              <a:t>betweenness</a:t>
            </a:r>
            <a:r>
              <a:rPr lang="en-US" dirty="0"/>
              <a:t> is </a:t>
            </a:r>
            <a:r>
              <a:rPr lang="en-US" dirty="0" smtClean="0"/>
              <a:t>removed.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err="1"/>
              <a:t>betweenness</a:t>
            </a:r>
            <a:r>
              <a:rPr lang="en-US" dirty="0"/>
              <a:t> of all edges affected by the removal is recalculated.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Steps </a:t>
            </a:r>
            <a:r>
              <a:rPr lang="en-US" dirty="0"/>
              <a:t>2 and 3 are repeated until no edges remain.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7730" y="39946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Girvan-Newman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Algorithm</a:t>
            </a:r>
            <a:br>
              <a:rPr lang="en-US" b="1" dirty="0" smtClean="0">
                <a:ln>
                  <a:solidFill>
                    <a:schemeClr val="tx1"/>
                  </a:solidFill>
                </a:ln>
              </a:rPr>
            </a:br>
            <a:r>
              <a:rPr lang="en-US" sz="2700" b="1" dirty="0" smtClean="0">
                <a:ln>
                  <a:solidFill>
                    <a:schemeClr val="tx1"/>
                  </a:solidFill>
                </a:ln>
              </a:rPr>
              <a:t>(edge-</a:t>
            </a:r>
            <a:r>
              <a:rPr lang="en-US" sz="2700" b="1" dirty="0" err="1" smtClean="0">
                <a:ln>
                  <a:solidFill>
                    <a:schemeClr val="tx1"/>
                  </a:solidFill>
                </a:ln>
              </a:rPr>
              <a:t>betweenness</a:t>
            </a:r>
            <a:r>
              <a:rPr lang="en-US" sz="2700" b="1" dirty="0" smtClean="0">
                <a:ln>
                  <a:solidFill>
                    <a:schemeClr val="tx1"/>
                  </a:solidFill>
                </a:ln>
              </a:rPr>
              <a:t>)</a:t>
            </a:r>
            <a:endParaRPr lang="en-US" sz="2700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794" t="17517" r="21775" b="12594"/>
          <a:stretch/>
        </p:blipFill>
        <p:spPr>
          <a:xfrm>
            <a:off x="539552" y="1542462"/>
            <a:ext cx="799288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7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770834"/>
            <a:ext cx="5760640" cy="4394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Strengths: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Intuitive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Number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of clusters is based on graph structure (not predefined) </a:t>
            </a:r>
          </a:p>
          <a:p>
            <a:pPr marL="0" indent="0">
              <a:buNone/>
            </a:pP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Weaknesses:</a:t>
            </a:r>
          </a:p>
          <a:p>
            <a:pPr>
              <a:buFont typeface="Calibri" panose="020F0502020204030204" pitchFamily="34" charset="0"/>
              <a:buChar char="‒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Relatively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slow (requires BFS O(|V|+|E|) at every step to calculate </a:t>
            </a:r>
            <a:r>
              <a:rPr lang="en-US" sz="2000" dirty="0" err="1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betweenness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)</a:t>
            </a:r>
          </a:p>
          <a:p>
            <a:pPr>
              <a:buFont typeface="Calibri" panose="020F0502020204030204" pitchFamily="34" charset="0"/>
              <a:buChar char="‒"/>
            </a:pP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I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f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two communities are connected by more than one edge, then there is no guarantee that </a:t>
            </a:r>
            <a:r>
              <a:rPr lang="en-US" sz="2000" b="1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all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 of these edges will have high </a:t>
            </a:r>
            <a:r>
              <a:rPr lang="en-US" sz="2000" dirty="0" err="1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betweenness</a:t>
            </a:r>
            <a:endParaRPr lang="en-US" sz="2000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7730" y="399462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Girvan-Newman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Algorithm</a:t>
            </a:r>
            <a:br>
              <a:rPr lang="en-US" b="1" dirty="0" smtClean="0">
                <a:ln>
                  <a:solidFill>
                    <a:schemeClr val="tx1"/>
                  </a:solidFill>
                </a:ln>
              </a:rPr>
            </a:br>
            <a:r>
              <a:rPr lang="en-US" sz="2700" b="1" dirty="0" smtClean="0">
                <a:ln>
                  <a:solidFill>
                    <a:schemeClr val="tx1"/>
                  </a:solidFill>
                </a:ln>
              </a:rPr>
              <a:t>(edge-</a:t>
            </a:r>
            <a:r>
              <a:rPr lang="en-US" sz="2700" b="1" dirty="0" err="1" smtClean="0">
                <a:ln>
                  <a:solidFill>
                    <a:schemeClr val="tx1"/>
                  </a:solidFill>
                </a:ln>
              </a:rPr>
              <a:t>betweenness</a:t>
            </a:r>
            <a:r>
              <a:rPr lang="en-US" sz="2700" b="1" dirty="0" smtClean="0">
                <a:ln>
                  <a:solidFill>
                    <a:schemeClr val="tx1"/>
                  </a:solidFill>
                </a:ln>
              </a:rPr>
              <a:t>)</a:t>
            </a:r>
            <a:endParaRPr lang="en-US" sz="2700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-649" r="35825"/>
          <a:stretch/>
        </p:blipFill>
        <p:spPr>
          <a:xfrm>
            <a:off x="6372201" y="1509046"/>
            <a:ext cx="2304256" cy="4489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49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87624"/>
            <a:ext cx="8064896" cy="49776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A measure of how strong a given grouping is on a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graph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Roughly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speaking modularity is the ratio of the number of edges within a group over the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expected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number if edges were rewired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randomly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Modularity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599" t="28344" r="42252" b="35235"/>
          <a:stretch/>
        </p:blipFill>
        <p:spPr>
          <a:xfrm>
            <a:off x="1043608" y="2564904"/>
            <a:ext cx="711127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1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628">
            <a:off x="4898404" y="2870025"/>
            <a:ext cx="3602513" cy="25540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2708920"/>
            <a:ext cx="4032448" cy="32363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But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… modularity is NP-hard to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optimize</a:t>
            </a:r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Exact calculation is </a:t>
            </a:r>
            <a:r>
              <a:rPr lang="en-US" sz="2000" dirty="0" err="1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cluster_optimal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in </a:t>
            </a:r>
            <a:r>
              <a:rPr lang="en-US" sz="2000" dirty="0" err="1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igraph</a:t>
            </a:r>
            <a:endParaRPr lang="en-US" sz="2000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This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is going to be VERY slow, however (obviously)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Several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good approximations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exist</a:t>
            </a:r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Modularity Maximization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0008" y="1245695"/>
            <a:ext cx="66967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Problem: </a:t>
            </a:r>
          </a:p>
          <a:p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     Find set of subsets of V(G) to maximize this value</a:t>
            </a:r>
            <a:b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</a:br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This is the gold standard for clusters</a:t>
            </a:r>
          </a:p>
        </p:txBody>
      </p:sp>
    </p:spTree>
    <p:extLst>
      <p:ext uri="{BB962C8B-B14F-4D97-AF65-F5344CB8AC3E}">
        <p14:creationId xmlns:p14="http://schemas.microsoft.com/office/powerpoint/2010/main" val="379156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5160" y="2204864"/>
            <a:ext cx="7443264" cy="34523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 marL="0" indent="0">
              <a:buNone/>
            </a:pP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Procedure: </a:t>
            </a:r>
            <a:endParaRPr lang="en-US" sz="2000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Select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an arbitrary node, n in G </a:t>
            </a:r>
            <a:endParaRPr lang="en-US" sz="2000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Choose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neighbor of n that maximizes the modularity function. </a:t>
            </a:r>
            <a:endParaRPr lang="en-US" sz="2000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Repeat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1-2 until all nodes have been clustered to a neighbor </a:t>
            </a:r>
            <a:endParaRPr lang="en-US" sz="2000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Now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generate a new graph, where each community merges into a single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node.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Repeat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steps 1-4 on the new graph until modularity does not increase.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Louvain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394274"/>
            <a:ext cx="669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A local greedy optimization of modularity</a:t>
            </a:r>
          </a:p>
        </p:txBody>
      </p:sp>
    </p:spTree>
    <p:extLst>
      <p:ext uri="{BB962C8B-B14F-4D97-AF65-F5344CB8AC3E}">
        <p14:creationId xmlns:p14="http://schemas.microsoft.com/office/powerpoint/2010/main" val="30883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Louvain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587" t="20469" r="12919" b="20469"/>
          <a:stretch/>
        </p:blipFill>
        <p:spPr>
          <a:xfrm>
            <a:off x="323528" y="1628800"/>
            <a:ext cx="8526947" cy="3960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147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Louvain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1580" y="1268760"/>
            <a:ext cx="81369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Strengths:</a:t>
            </a:r>
          </a:p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• In practice produces high modularity clusters  </a:t>
            </a:r>
            <a:endParaRPr lang="en-US" sz="2400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</a:t>
            </a:r>
            <a:r>
              <a:rPr lang="en-US" sz="24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 (near optimal </a:t>
            </a:r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performance in may cases)</a:t>
            </a:r>
          </a:p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• Fast O(|V| + log(|V|))</a:t>
            </a:r>
          </a:p>
        </p:txBody>
      </p:sp>
      <p:sp>
        <p:nvSpPr>
          <p:cNvPr id="6" name="Rectangle 5"/>
          <p:cNvSpPr/>
          <p:nvPr/>
        </p:nvSpPr>
        <p:spPr>
          <a:xfrm>
            <a:off x="917848" y="3265349"/>
            <a:ext cx="39421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Weaknesses:</a:t>
            </a:r>
          </a:p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• Approximate method, no guarantee of global</a:t>
            </a:r>
          </a:p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maximum of modularity</a:t>
            </a:r>
          </a:p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• Sometimes fails to find smaller clusters </a:t>
            </a:r>
            <a:endParaRPr lang="uk-UA" sz="2400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701640"/>
            <a:ext cx="2882032" cy="288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87624"/>
            <a:ext cx="8064896" cy="49776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operation of the algorithm involves finding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changes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in Q that would result from the amalgamation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of each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pair of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communities, choosing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largest of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them, and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performing the corresponding amalgamation. </a:t>
            </a:r>
            <a:endParaRPr lang="en-US" sz="2000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Fast greedy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599" t="33547" r="42252" b="35235"/>
          <a:stretch/>
        </p:blipFill>
        <p:spPr>
          <a:xfrm>
            <a:off x="1043608" y="2996952"/>
            <a:ext cx="7111277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56792"/>
            <a:ext cx="8229600" cy="4525963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Task's description </a:t>
            </a:r>
          </a:p>
          <a:p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Data</a:t>
            </a:r>
          </a:p>
          <a:p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Submission requirements</a:t>
            </a:r>
          </a:p>
          <a:p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Mathematical background</a:t>
            </a:r>
          </a:p>
          <a:p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Implementation</a:t>
            </a:r>
          </a:p>
          <a:p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Inferences</a:t>
            </a:r>
          </a:p>
          <a:p>
            <a:endParaRPr lang="en-US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Contents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56176" y="2780928"/>
            <a:ext cx="2530624" cy="318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87624"/>
            <a:ext cx="8064896" cy="49776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find the eigenvector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corresponding to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most positive eigenvalue of the modularity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matrix and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divide the network into two groups according to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signs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of the elements of this vector</a:t>
            </a:r>
            <a:endParaRPr lang="en-US" sz="2000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Leading eigenvectors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2214" t="46063" r="5725" b="22437"/>
          <a:stretch/>
        </p:blipFill>
        <p:spPr>
          <a:xfrm>
            <a:off x="1115616" y="2708920"/>
            <a:ext cx="718279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Label Propagation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1580" y="1268760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Labels are shard among neighboring nodes until convergence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914400" y="2276872"/>
            <a:ext cx="730881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Procedure: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Initialize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labels for all nodes in the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Set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 =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Arrange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nodes in the network in a random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order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For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each x ∈ X chosen in that specific order, set the label of x to the label of the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largest number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of its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neighbors.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If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every node has a label that the maximum number of their neighbors have, then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stop.</a:t>
            </a:r>
          </a:p>
          <a:p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       Else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, set t = t + 1 and go back to step.</a:t>
            </a:r>
            <a:endParaRPr lang="uk-UA" sz="2000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665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Label Propagation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797" t="17719" r="42444" b="28344"/>
          <a:stretch/>
        </p:blipFill>
        <p:spPr>
          <a:xfrm>
            <a:off x="914400" y="1484784"/>
            <a:ext cx="4680520" cy="42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9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5499484" y="3501008"/>
            <a:ext cx="3429000" cy="2448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Label Propagation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1580" y="1268760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Strengths:</a:t>
            </a:r>
          </a:p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• In practice, finds high modularity clusters</a:t>
            </a:r>
          </a:p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• Fast O(|V| + |E|)</a:t>
            </a:r>
          </a:p>
        </p:txBody>
      </p:sp>
      <p:sp>
        <p:nvSpPr>
          <p:cNvPr id="2" name="Rectangle 1"/>
          <p:cNvSpPr/>
          <p:nvPr/>
        </p:nvSpPr>
        <p:spPr>
          <a:xfrm>
            <a:off x="791580" y="2780928"/>
            <a:ext cx="52205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Weaknesses: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Solutions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are not unique (typically the algorithm is run several times and solutions are aggregated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Random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ordering can mean two clusters are merged into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Again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, approximate, so no guarantees of optimality</a:t>
            </a:r>
            <a:endParaRPr lang="uk-UA" sz="2000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444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5499484" y="3501008"/>
            <a:ext cx="3429000" cy="2448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Label Propagation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1580" y="1268760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Strengths:</a:t>
            </a:r>
          </a:p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• In practice, finds high modularity clusters</a:t>
            </a:r>
          </a:p>
          <a:p>
            <a:r>
              <a:rPr lang="en-US" sz="24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• Fast O(|V| + |E|)</a:t>
            </a:r>
          </a:p>
        </p:txBody>
      </p:sp>
      <p:sp>
        <p:nvSpPr>
          <p:cNvPr id="2" name="Rectangle 1"/>
          <p:cNvSpPr/>
          <p:nvPr/>
        </p:nvSpPr>
        <p:spPr>
          <a:xfrm>
            <a:off x="791580" y="2780928"/>
            <a:ext cx="52205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Weaknesses: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Solutions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are not unique (typically the algorithm is run several times and solutions are aggregated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Random 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ordering can mean two clusters are merged into </a:t>
            </a: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Again</a:t>
            </a:r>
            <a:r>
              <a:rPr lang="en-US" sz="2000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, approximate, so no guarantees of optimality</a:t>
            </a:r>
            <a:endParaRPr lang="uk-UA" sz="2000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8486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95500"/>
            <a:ext cx="2570244" cy="3448546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Results of modularity-based clustering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5130" y="155679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Edge-</a:t>
            </a:r>
            <a:r>
              <a:rPr lang="en-US" sz="2800" b="1" dirty="0" err="1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betweenness</a:t>
            </a:r>
            <a:endParaRPr lang="en-US" sz="2800" b="1" dirty="0" smtClean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Propagating </a:t>
            </a:r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Labels</a:t>
            </a:r>
          </a:p>
          <a:p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Louvain</a:t>
            </a:r>
          </a:p>
          <a:p>
            <a:r>
              <a:rPr lang="en-US" sz="2800" b="1" dirty="0" err="1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Walktrap</a:t>
            </a:r>
            <a:endParaRPr lang="en-US" sz="2800" b="1" dirty="0" smtClean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800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Fast </a:t>
            </a:r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Greedy</a:t>
            </a:r>
          </a:p>
          <a:p>
            <a:r>
              <a:rPr lang="en-US" sz="2800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Spin Glass</a:t>
            </a:r>
          </a:p>
          <a:p>
            <a:r>
              <a:rPr lang="en-US" sz="2800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Leading </a:t>
            </a:r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Eigenvectors</a:t>
            </a:r>
          </a:p>
          <a:p>
            <a:r>
              <a:rPr lang="en-US" sz="2800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Info </a:t>
            </a:r>
            <a:r>
              <a:rPr lang="en-US" sz="28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</a:rPr>
              <a:t>map</a:t>
            </a:r>
            <a:endParaRPr lang="en-US" sz="2800" b="1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800" b="1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800" b="1" dirty="0" smtClean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50000"/>
                </a:schemeClr>
              </a:solidFill>
            </a:endParaRPr>
          </a:p>
          <a:p>
            <a:endParaRPr lang="en-US" b="1" dirty="0" smtClean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28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Results of modularity-based clustering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9816" r="1876"/>
          <a:stretch/>
        </p:blipFill>
        <p:spPr>
          <a:xfrm>
            <a:off x="179512" y="1916832"/>
            <a:ext cx="8807846" cy="4176464"/>
          </a:xfrm>
        </p:spPr>
      </p:pic>
    </p:spTree>
    <p:extLst>
      <p:ext uri="{BB962C8B-B14F-4D97-AF65-F5344CB8AC3E}">
        <p14:creationId xmlns:p14="http://schemas.microsoft.com/office/powerpoint/2010/main" val="85742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err="1" smtClean="0">
                <a:ln>
                  <a:solidFill>
                    <a:schemeClr val="tx1"/>
                  </a:solidFill>
                </a:ln>
              </a:rPr>
              <a:t>Walktrap</a:t>
            </a:r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 &amp; Spin glass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" t="9816" r="2750"/>
          <a:stretch/>
        </p:blipFill>
        <p:spPr>
          <a:xfrm>
            <a:off x="179512" y="1916832"/>
            <a:ext cx="8807846" cy="4176464"/>
          </a:xfrm>
        </p:spPr>
      </p:pic>
    </p:spTree>
    <p:extLst>
      <p:ext uri="{BB962C8B-B14F-4D97-AF65-F5344CB8AC3E}">
        <p14:creationId xmlns:p14="http://schemas.microsoft.com/office/powerpoint/2010/main" val="17195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Fast greedy &amp; Spin glass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" t="9816" r="2750"/>
          <a:stretch/>
        </p:blipFill>
        <p:spPr>
          <a:xfrm>
            <a:off x="179512" y="1988840"/>
            <a:ext cx="8807846" cy="4176464"/>
          </a:xfrm>
        </p:spPr>
      </p:pic>
    </p:spTree>
    <p:extLst>
      <p:ext uri="{BB962C8B-B14F-4D97-AF65-F5344CB8AC3E}">
        <p14:creationId xmlns:p14="http://schemas.microsoft.com/office/powerpoint/2010/main" val="111255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Edge-</a:t>
            </a:r>
            <a:r>
              <a:rPr lang="en-US" b="1" dirty="0" err="1" smtClean="0">
                <a:ln>
                  <a:solidFill>
                    <a:schemeClr val="tx1"/>
                  </a:solidFill>
                </a:ln>
              </a:rPr>
              <a:t>betweenness</a:t>
            </a:r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 &amp; Spin glass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9816" r="1876"/>
          <a:stretch/>
        </p:blipFill>
        <p:spPr>
          <a:xfrm>
            <a:off x="179512" y="1772816"/>
            <a:ext cx="8807846" cy="4176464"/>
          </a:xfrm>
        </p:spPr>
      </p:pic>
    </p:spTree>
    <p:extLst>
      <p:ext uri="{BB962C8B-B14F-4D97-AF65-F5344CB8AC3E}">
        <p14:creationId xmlns:p14="http://schemas.microsoft.com/office/powerpoint/2010/main" val="158342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D</a:t>
            </a:r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escription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507288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The goal: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Automatically categorize the friends into social circles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 b="5207"/>
          <a:stretch/>
        </p:blipFill>
        <p:spPr>
          <a:xfrm>
            <a:off x="1475656" y="2132856"/>
            <a:ext cx="6624736" cy="4176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Leading eigenvectors &amp; Spin glass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9816" r="1876"/>
          <a:stretch/>
        </p:blipFill>
        <p:spPr>
          <a:xfrm>
            <a:off x="107504" y="1628800"/>
            <a:ext cx="8959706" cy="4248472"/>
          </a:xfrm>
        </p:spPr>
      </p:pic>
    </p:spTree>
    <p:extLst>
      <p:ext uri="{BB962C8B-B14F-4D97-AF65-F5344CB8AC3E}">
        <p14:creationId xmlns:p14="http://schemas.microsoft.com/office/powerpoint/2010/main" val="38415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Propagating Labels &amp; Spin glass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" t="9816" r="2750"/>
          <a:stretch/>
        </p:blipFill>
        <p:spPr>
          <a:xfrm>
            <a:off x="107504" y="1844824"/>
            <a:ext cx="8807846" cy="4176464"/>
          </a:xfrm>
        </p:spPr>
      </p:pic>
    </p:spTree>
    <p:extLst>
      <p:ext uri="{BB962C8B-B14F-4D97-AF65-F5344CB8AC3E}">
        <p14:creationId xmlns:p14="http://schemas.microsoft.com/office/powerpoint/2010/main" val="252382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Louvain &amp; Spin glass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0469" r="2877"/>
          <a:stretch/>
        </p:blipFill>
        <p:spPr>
          <a:xfrm>
            <a:off x="251519" y="1916832"/>
            <a:ext cx="8639111" cy="4104456"/>
          </a:xfrm>
        </p:spPr>
      </p:pic>
    </p:spTree>
    <p:extLst>
      <p:ext uri="{BB962C8B-B14F-4D97-AF65-F5344CB8AC3E}">
        <p14:creationId xmlns:p14="http://schemas.microsoft.com/office/powerpoint/2010/main" val="18198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Info map &amp; Spin glass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9816" r="2750"/>
          <a:stretch/>
        </p:blipFill>
        <p:spPr>
          <a:xfrm>
            <a:off x="107504" y="1700808"/>
            <a:ext cx="8727040" cy="4176464"/>
          </a:xfrm>
        </p:spPr>
      </p:pic>
    </p:spTree>
    <p:extLst>
      <p:ext uri="{BB962C8B-B14F-4D97-AF65-F5344CB8AC3E}">
        <p14:creationId xmlns:p14="http://schemas.microsoft.com/office/powerpoint/2010/main" val="426985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Evaluating with 'edit distance'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Each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 the following operations costs one edit:</a:t>
            </a:r>
          </a:p>
          <a:p>
            <a:pPr fontAlgn="base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Add a user to an existing circle</a:t>
            </a:r>
          </a:p>
          <a:p>
            <a:pPr fontAlgn="base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Create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circle with one user</a:t>
            </a:r>
          </a:p>
          <a:p>
            <a:pPr fontAlgn="base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Remove a user from a circle</a:t>
            </a:r>
          </a:p>
          <a:p>
            <a:pPr fontAlgn="base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Delete a circle with one user</a:t>
            </a:r>
          </a:p>
          <a:p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399835"/>
            <a:ext cx="1477435" cy="1477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333" y="4399836"/>
            <a:ext cx="1512169" cy="1512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520" y="4399835"/>
            <a:ext cx="1477435" cy="1477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82" t="-7945" r="-17492" b="-19625"/>
          <a:stretch/>
        </p:blipFill>
        <p:spPr>
          <a:xfrm>
            <a:off x="4528412" y="4399835"/>
            <a:ext cx="1465765" cy="1465765"/>
          </a:xfrm>
          <a:prstGeom prst="ellipse">
            <a:avLst/>
          </a:prstGeom>
          <a:ln w="57150" cap="rnd">
            <a:solidFill>
              <a:schemeClr val="accent3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24" y="1945786"/>
            <a:ext cx="2224543" cy="201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9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Evaluating with 'edit distance'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72816"/>
            <a:ext cx="6503086" cy="4304643"/>
          </a:xfrm>
        </p:spPr>
      </p:pic>
    </p:spTree>
    <p:extLst>
      <p:ext uri="{BB962C8B-B14F-4D97-AF65-F5344CB8AC3E}">
        <p14:creationId xmlns:p14="http://schemas.microsoft.com/office/powerpoint/2010/main" val="26578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The brief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analysis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6696744" cy="4432833"/>
          </a:xfrm>
        </p:spPr>
      </p:pic>
    </p:spTree>
    <p:extLst>
      <p:ext uri="{BB962C8B-B14F-4D97-AF65-F5344CB8AC3E}">
        <p14:creationId xmlns:p14="http://schemas.microsoft.com/office/powerpoint/2010/main" val="193174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The brief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analysis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7" t="11769" r="10225" b="15046"/>
          <a:stretch/>
        </p:blipFill>
        <p:spPr>
          <a:xfrm>
            <a:off x="1475656" y="1520870"/>
            <a:ext cx="2520280" cy="2415268"/>
          </a:xfrm>
        </p:spPr>
      </p:pic>
      <p:sp>
        <p:nvSpPr>
          <p:cNvPr id="8" name="TextBox 7"/>
          <p:cNvSpPr txBox="1"/>
          <p:nvPr/>
        </p:nvSpPr>
        <p:spPr>
          <a:xfrm>
            <a:off x="-1808199" y="2124475"/>
            <a:ext cx="336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Fast </a:t>
            </a:r>
          </a:p>
          <a:p>
            <a:pPr algn="r"/>
            <a:r>
              <a:rPr lang="en-US" dirty="0" smtClean="0"/>
              <a:t>greedy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11795" r="9480" b="16426"/>
          <a:stretch/>
        </p:blipFill>
        <p:spPr>
          <a:xfrm>
            <a:off x="4992948" y="1520870"/>
            <a:ext cx="2537496" cy="24972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81610" y="2085621"/>
            <a:ext cx="1371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Leading </a:t>
            </a:r>
          </a:p>
          <a:p>
            <a:r>
              <a:rPr lang="en-US" dirty="0" smtClean="0"/>
              <a:t>eigenvectors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12953" r="11795" b="16426"/>
          <a:stretch/>
        </p:blipFill>
        <p:spPr>
          <a:xfrm>
            <a:off x="1645572" y="4018088"/>
            <a:ext cx="2180448" cy="22167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5339" y="4872989"/>
            <a:ext cx="91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ouvain</a:t>
            </a:r>
            <a:endParaRPr lang="uk-UA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11795" r="11795" b="15268"/>
          <a:stretch/>
        </p:blipFill>
        <p:spPr>
          <a:xfrm>
            <a:off x="5147229" y="3983327"/>
            <a:ext cx="2126086" cy="21957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17924" y="471189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Spin glass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7092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The brief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analysis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784"/>
            <a:ext cx="6760523" cy="4464496"/>
          </a:xfrm>
        </p:spPr>
      </p:pic>
    </p:spTree>
    <p:extLst>
      <p:ext uri="{BB962C8B-B14F-4D97-AF65-F5344CB8AC3E}">
        <p14:creationId xmlns:p14="http://schemas.microsoft.com/office/powerpoint/2010/main" val="24315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Test sample`s results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54442"/>
            <a:ext cx="3782913" cy="44184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" t="9680" r="8571" b="8036"/>
          <a:stretch/>
        </p:blipFill>
        <p:spPr>
          <a:xfrm>
            <a:off x="4548133" y="2780928"/>
            <a:ext cx="4365114" cy="30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5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43" y="1412776"/>
            <a:ext cx="8361289" cy="1187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n w="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goal: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nested as well as overlapping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communities/clusters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ego-network</a:t>
            </a:r>
            <a:endParaRPr lang="uk-UA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D</a:t>
            </a:r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escription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48880"/>
            <a:ext cx="7056784" cy="399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9816" r="2750"/>
          <a:stretch/>
        </p:blipFill>
        <p:spPr>
          <a:xfrm>
            <a:off x="5680" y="1988840"/>
            <a:ext cx="8965565" cy="424847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156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Modularity-based clustering test result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23497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Fast greedy &amp; Spin glass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9816" r="2750"/>
          <a:stretch/>
        </p:blipFill>
        <p:spPr>
          <a:xfrm>
            <a:off x="251520" y="1916832"/>
            <a:ext cx="8727040" cy="4176464"/>
          </a:xfrm>
        </p:spPr>
      </p:pic>
    </p:spTree>
    <p:extLst>
      <p:ext uri="{BB962C8B-B14F-4D97-AF65-F5344CB8AC3E}">
        <p14:creationId xmlns:p14="http://schemas.microsoft.com/office/powerpoint/2010/main" val="38481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Leading eigenvectors &amp; Spin glass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9816" r="2750"/>
          <a:stretch/>
        </p:blipFill>
        <p:spPr>
          <a:xfrm>
            <a:off x="251520" y="1916832"/>
            <a:ext cx="8576574" cy="4104456"/>
          </a:xfrm>
        </p:spPr>
      </p:pic>
    </p:spTree>
    <p:extLst>
      <p:ext uri="{BB962C8B-B14F-4D97-AF65-F5344CB8AC3E}">
        <p14:creationId xmlns:p14="http://schemas.microsoft.com/office/powerpoint/2010/main" val="11011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Louvain &amp; Spin glass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" t="9816" r="2750"/>
          <a:stretch/>
        </p:blipFill>
        <p:spPr>
          <a:xfrm>
            <a:off x="27801" y="1772816"/>
            <a:ext cx="8860360" cy="4201365"/>
          </a:xfrm>
        </p:spPr>
      </p:pic>
    </p:spTree>
    <p:extLst>
      <p:ext uri="{BB962C8B-B14F-4D97-AF65-F5344CB8AC3E}">
        <p14:creationId xmlns:p14="http://schemas.microsoft.com/office/powerpoint/2010/main" val="164186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Evaluating with 'edit distance'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6468525" cy="4281766"/>
          </a:xfrm>
        </p:spPr>
      </p:pic>
    </p:spTree>
    <p:extLst>
      <p:ext uri="{BB962C8B-B14F-4D97-AF65-F5344CB8AC3E}">
        <p14:creationId xmlns:p14="http://schemas.microsoft.com/office/powerpoint/2010/main" val="187463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Brief analysis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6792"/>
            <a:ext cx="6760523" cy="4464496"/>
          </a:xfrm>
        </p:spPr>
      </p:pic>
    </p:spTree>
    <p:extLst>
      <p:ext uri="{BB962C8B-B14F-4D97-AF65-F5344CB8AC3E}">
        <p14:creationId xmlns:p14="http://schemas.microsoft.com/office/powerpoint/2010/main" val="33194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smtClean="0">
                <a:ln>
                  <a:solidFill>
                    <a:schemeClr val="tx1"/>
                  </a:solidFill>
                </a:ln>
              </a:rPr>
              <a:t>Brief analysis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6552728" cy="4327273"/>
          </a:xfrm>
        </p:spPr>
      </p:pic>
    </p:spTree>
    <p:extLst>
      <p:ext uri="{BB962C8B-B14F-4D97-AF65-F5344CB8AC3E}">
        <p14:creationId xmlns:p14="http://schemas.microsoft.com/office/powerpoint/2010/main" val="208471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28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The Literature and Resources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8856984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McAuley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J. Learning to Discover Social Circles in Ego Networks 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Електронний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ресурс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] / J.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McAuley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J.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Leskovec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Режим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доступу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до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ресурсу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://i.stanford.edu/~julian/pdfs/nips2012.pdf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r>
              <a:rPr lang="en-US" dirty="0"/>
              <a:t>Pons P. Finding community structure in very large networks [</a:t>
            </a:r>
            <a:r>
              <a:rPr lang="uk-UA" dirty="0"/>
              <a:t>Електронний ресурс] / </a:t>
            </a:r>
            <a:r>
              <a:rPr lang="en-US" dirty="0"/>
              <a:t>P. Pons, M. </a:t>
            </a:r>
            <a:r>
              <a:rPr lang="en-US" dirty="0" err="1"/>
              <a:t>Latapy</a:t>
            </a:r>
            <a:r>
              <a:rPr lang="en-US" dirty="0"/>
              <a:t> – </a:t>
            </a:r>
            <a:r>
              <a:rPr lang="uk-UA" dirty="0"/>
              <a:t>Режим доступу до ресурсу: </a:t>
            </a:r>
            <a:r>
              <a:rPr lang="en-US" dirty="0">
                <a:hlinkClick r:id="rId3"/>
              </a:rPr>
              <a:t>https://www-complexnetworks.lip6.fr/~latapy/Publis/communities.pdf</a:t>
            </a:r>
            <a:r>
              <a:rPr lang="en-US" dirty="0" smtClean="0"/>
              <a:t>.</a:t>
            </a:r>
          </a:p>
          <a:p>
            <a:r>
              <a:rPr lang="en-US" dirty="0" err="1"/>
              <a:t>Clauset</a:t>
            </a:r>
            <a:r>
              <a:rPr lang="en-US" dirty="0"/>
              <a:t> A. Finding community structure in very large networks [</a:t>
            </a:r>
            <a:r>
              <a:rPr lang="uk-UA" dirty="0"/>
              <a:t>Електронний ресурс] / </a:t>
            </a:r>
            <a:r>
              <a:rPr lang="en-US" dirty="0"/>
              <a:t>A. </a:t>
            </a:r>
            <a:r>
              <a:rPr lang="en-US" dirty="0" err="1"/>
              <a:t>Clauset</a:t>
            </a:r>
            <a:r>
              <a:rPr lang="en-US" dirty="0"/>
              <a:t>, M. E. Newman, C. Moore – </a:t>
            </a:r>
            <a:r>
              <a:rPr lang="uk-UA" dirty="0"/>
              <a:t>Режим доступу до ресурсу: </a:t>
            </a:r>
            <a:r>
              <a:rPr lang="en-US" dirty="0">
                <a:hlinkClick r:id="rId4"/>
              </a:rPr>
              <a:t>http://ece-research.unm.edu/ifis/papers/community-moore.pdf</a:t>
            </a:r>
            <a:r>
              <a:rPr lang="en-US" dirty="0" smtClean="0"/>
              <a:t>.</a:t>
            </a:r>
          </a:p>
          <a:p>
            <a:r>
              <a:rPr lang="en-US" dirty="0"/>
              <a:t>Newman M. E. Finding community structure in networks using the eigenvectors of matrices [</a:t>
            </a:r>
            <a:r>
              <a:rPr lang="uk-UA" dirty="0"/>
              <a:t>Електронний ресурс] / </a:t>
            </a:r>
            <a:r>
              <a:rPr lang="en-US" dirty="0"/>
              <a:t>Newman – </a:t>
            </a:r>
            <a:r>
              <a:rPr lang="uk-UA" dirty="0"/>
              <a:t>Режим доступу до ресурсу: </a:t>
            </a:r>
            <a:r>
              <a:rPr lang="en-US" dirty="0"/>
              <a:t>https://arxiv.org/pdf/physics/0605087.pdf.</a:t>
            </a:r>
            <a:endParaRPr lang="en-US" dirty="0" smtClean="0"/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80728"/>
            <a:ext cx="4456608" cy="4761196"/>
          </a:xfrm>
        </p:spPr>
      </p:pic>
    </p:spTree>
    <p:extLst>
      <p:ext uri="{BB962C8B-B14F-4D97-AF65-F5344CB8AC3E}">
        <p14:creationId xmlns:p14="http://schemas.microsoft.com/office/powerpoint/2010/main" val="17211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Data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284379"/>
            <a:ext cx="8034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en-US" dirty="0">
                <a:ln w="3175">
                  <a:solidFill>
                    <a:schemeClr val="tx1"/>
                  </a:solidFill>
                </a:ln>
              </a:rPr>
              <a:t> </a:t>
            </a:r>
            <a:r>
              <a:rPr lang="en-US" dirty="0"/>
              <a:t>Target individual whose network is the focus of the </a:t>
            </a:r>
            <a:r>
              <a:rPr lang="en-US" dirty="0" smtClean="0"/>
              <a:t>task (ego)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Friend</a:t>
            </a:r>
            <a:r>
              <a:rPr lang="en-US" dirty="0" smtClean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ru-RU" dirty="0" smtClean="0">
                <a:ln w="3175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smtClean="0"/>
              <a:t>Friend </a:t>
            </a:r>
            <a:r>
              <a:rPr lang="en-US" dirty="0"/>
              <a:t>of the target individual (user) that needs to be placed into a circle</a:t>
            </a:r>
            <a:r>
              <a:rPr lang="ru-RU" dirty="0" smtClean="0"/>
              <a:t> </a:t>
            </a:r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53" y="2132856"/>
            <a:ext cx="6399584" cy="3833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14400" y="116632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Data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59632"/>
            <a:ext cx="9073008" cy="4525963"/>
          </a:xfrm>
        </p:spPr>
        <p:txBody>
          <a:bodyPr>
            <a:normAutofit lnSpcReduction="10000"/>
          </a:bodyPr>
          <a:lstStyle/>
          <a:p>
            <a:pPr indent="-168275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features</a:t>
            </a:r>
            <a:r>
              <a:rPr lang="en-US" dirty="0"/>
              <a:t>: </a:t>
            </a:r>
            <a:r>
              <a:rPr lang="en-US" dirty="0" smtClean="0">
                <a:solidFill>
                  <a:schemeClr val="tx1"/>
                </a:solidFill>
              </a:rPr>
              <a:t>features </a:t>
            </a:r>
            <a:r>
              <a:rPr lang="en-US" dirty="0">
                <a:solidFill>
                  <a:schemeClr val="tx1"/>
                </a:solidFill>
              </a:rPr>
              <a:t>for all </a:t>
            </a:r>
            <a:r>
              <a:rPr lang="en-US" dirty="0" smtClean="0">
                <a:solidFill>
                  <a:schemeClr val="tx1"/>
                </a:solidFill>
              </a:rPr>
              <a:t>user</a:t>
            </a:r>
          </a:p>
          <a:p>
            <a:pPr indent="-168275"/>
            <a:endParaRPr lang="en-US" dirty="0">
              <a:solidFill>
                <a:schemeClr val="tx1"/>
              </a:solidFill>
            </a:endParaRPr>
          </a:p>
          <a:p>
            <a:pPr indent="-168275"/>
            <a:endParaRPr lang="en-US" dirty="0" smtClean="0">
              <a:solidFill>
                <a:schemeClr val="tx1"/>
              </a:solidFill>
            </a:endParaRPr>
          </a:p>
          <a:p>
            <a:pPr indent="-168275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indent="-168275">
              <a:buNone/>
            </a:pPr>
            <a:endParaRPr lang="en-US" dirty="0">
              <a:solidFill>
                <a:schemeClr val="tx1"/>
              </a:solidFill>
            </a:endParaRPr>
          </a:p>
          <a:p>
            <a:pPr indent="-168275"/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egonets</a:t>
            </a:r>
            <a:r>
              <a:rPr lang="en-US" dirty="0"/>
              <a:t>: </a:t>
            </a:r>
            <a:r>
              <a:rPr lang="en-US" dirty="0">
                <a:solidFill>
                  <a:schemeClr val="tx1"/>
                </a:solidFill>
              </a:rPr>
              <a:t>files </a:t>
            </a:r>
            <a:r>
              <a:rPr lang="en-US" sz="2000" dirty="0" err="1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userID.egonet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with the ego-network of a single Facebook </a:t>
            </a:r>
            <a:r>
              <a:rPr lang="en-US" dirty="0" smtClean="0">
                <a:solidFill>
                  <a:schemeClr val="tx1"/>
                </a:solidFill>
              </a:rPr>
              <a:t>user</a:t>
            </a:r>
          </a:p>
          <a:p>
            <a:pPr indent="-168275"/>
            <a:endParaRPr lang="en-US" dirty="0">
              <a:solidFill>
                <a:schemeClr val="tx1"/>
              </a:solidFill>
            </a:endParaRPr>
          </a:p>
          <a:p>
            <a:pPr marL="174625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indent="-168275"/>
            <a:r>
              <a:rPr lang="en-US" dirty="0">
                <a:ln w="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dirty="0" smtClean="0">
                <a:ln w="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raining</a:t>
            </a:r>
            <a:r>
              <a:rPr lang="en-US" dirty="0">
                <a:ln w="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dirty="0"/>
              <a:t> </a:t>
            </a:r>
            <a:r>
              <a:rPr lang="en-US" dirty="0" smtClean="0">
                <a:solidFill>
                  <a:schemeClr val="tx1"/>
                </a:solidFill>
              </a:rPr>
              <a:t>files </a:t>
            </a:r>
            <a:r>
              <a:rPr lang="en-US" sz="2100" dirty="0" err="1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user.circles</a:t>
            </a:r>
            <a:r>
              <a:rPr lang="en-US" sz="2100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with human-labeled </a:t>
            </a:r>
            <a:r>
              <a:rPr lang="en-US" dirty="0">
                <a:solidFill>
                  <a:schemeClr val="tx1"/>
                </a:solidFill>
              </a:rPr>
              <a:t>circles provided by a </a:t>
            </a:r>
            <a:r>
              <a:rPr lang="en-US" dirty="0" smtClean="0">
                <a:solidFill>
                  <a:schemeClr val="tx1"/>
                </a:solidFill>
              </a:rPr>
              <a:t>user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116632"/>
            <a:ext cx="8229600" cy="1143000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tx1"/>
                  </a:solidFill>
                </a:ln>
              </a:rPr>
              <a:t>Data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83" t="12375" r="65041" b="78165"/>
          <a:stretch/>
        </p:blipFill>
        <p:spPr>
          <a:xfrm>
            <a:off x="928795" y="1768459"/>
            <a:ext cx="7019066" cy="11934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742994"/>
            <a:ext cx="3096344" cy="884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8454" t="12594" r="23712" b="81782"/>
          <a:stretch/>
        </p:blipFill>
        <p:spPr>
          <a:xfrm>
            <a:off x="521549" y="5556266"/>
            <a:ext cx="8154907" cy="465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If </a:t>
            </a: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C is 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connected to B and D</a:t>
            </a: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. Are B 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and </a:t>
            </a: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D 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also </a:t>
            </a: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connected?</a:t>
            </a:r>
          </a:p>
          <a:p>
            <a:pPr marL="0" indent="0">
              <a:buNone/>
            </a:pPr>
            <a:endParaRPr lang="en-US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If 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they are, then this set of nodes has triadic closure. </a:t>
            </a:r>
            <a:endParaRPr lang="en-US" dirty="0" smtClean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  <a:p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more triadic closure within a subgroup of nodes </a:t>
            </a: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– </a:t>
            </a:r>
          </a:p>
          <a:p>
            <a:pPr marL="0" indent="0">
              <a:buNone/>
            </a:pP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the 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more likely they belong to a cluster</a:t>
            </a:r>
            <a:endParaRPr lang="uk-UA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Triadic Closure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8301" t="37203" r="8493" b="32282"/>
          <a:stretch/>
        </p:blipFill>
        <p:spPr>
          <a:xfrm>
            <a:off x="2267744" y="4077072"/>
            <a:ext cx="432048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446" t="19485" r="10706" b="11609"/>
          <a:stretch/>
        </p:blipFill>
        <p:spPr>
          <a:xfrm>
            <a:off x="3851920" y="1460086"/>
            <a:ext cx="4765586" cy="4633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600200"/>
            <a:ext cx="3394720" cy="4493095"/>
          </a:xfrm>
        </p:spPr>
        <p:txBody>
          <a:bodyPr/>
          <a:lstStyle/>
          <a:p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Weak 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ties (also called bridges) are those without triadic closure for all or most adjacent </a:t>
            </a: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connections</a:t>
            </a:r>
          </a:p>
          <a:p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Strong </a:t>
            </a:r>
            <a:r>
              <a:rPr lang="en-US" dirty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ties have triadic closure on most of their adjacent connections</a:t>
            </a:r>
            <a:endParaRPr lang="uk-UA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</a:rPr>
              <a:t>Strong and Weak Ties</a:t>
            </a:r>
            <a:endParaRPr lang="en-US" b="1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170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plan presentation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23AB631-2C77-48E2-965F-5E9DD09909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presentation (Green Wave design)</Template>
  <TotalTime>8129</TotalTime>
  <Words>1123</Words>
  <Application>Microsoft Office PowerPoint</Application>
  <PresentationFormat>On-screen Show (4:3)</PresentationFormat>
  <Paragraphs>173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Wingdings</vt:lpstr>
      <vt:lpstr>Business plan presentation</vt:lpstr>
      <vt:lpstr>Custom Design</vt:lpstr>
      <vt:lpstr>Learning Social Circles  in Networks</vt:lpstr>
      <vt:lpstr>Contents</vt:lpstr>
      <vt:lpstr>Description</vt:lpstr>
      <vt:lpstr>Description</vt:lpstr>
      <vt:lpstr>Data</vt:lpstr>
      <vt:lpstr>Data</vt:lpstr>
      <vt:lpstr>Data</vt:lpstr>
      <vt:lpstr>Triadic Closure</vt:lpstr>
      <vt:lpstr>Strong and Weak Ties</vt:lpstr>
      <vt:lpstr>Betweenness</vt:lpstr>
      <vt:lpstr>Girvan-Newman Algorithm (edge-betweenness)</vt:lpstr>
      <vt:lpstr>Girvan-Newman Algorithm (edge-betweenness)</vt:lpstr>
      <vt:lpstr>Girvan-Newman Algorithm (edge-betweenness)</vt:lpstr>
      <vt:lpstr>Modularity</vt:lpstr>
      <vt:lpstr>Modularity Maximization</vt:lpstr>
      <vt:lpstr>Louvain</vt:lpstr>
      <vt:lpstr>Louvain</vt:lpstr>
      <vt:lpstr>Louvain</vt:lpstr>
      <vt:lpstr>Fast greedy</vt:lpstr>
      <vt:lpstr>Leading eigenvectors</vt:lpstr>
      <vt:lpstr>Label Propagation</vt:lpstr>
      <vt:lpstr>Label Propagation</vt:lpstr>
      <vt:lpstr>Label Propagation</vt:lpstr>
      <vt:lpstr>Label Propagation</vt:lpstr>
      <vt:lpstr>Results of modularity-based clustering</vt:lpstr>
      <vt:lpstr>Results of modularity-based clustering</vt:lpstr>
      <vt:lpstr>Walktrap &amp; Spin glass</vt:lpstr>
      <vt:lpstr>Fast greedy &amp; Spin glass</vt:lpstr>
      <vt:lpstr>Edge-betweenness &amp; Spin glass</vt:lpstr>
      <vt:lpstr>Leading eigenvectors &amp; Spin glass</vt:lpstr>
      <vt:lpstr>Propagating Labels &amp; Spin glass</vt:lpstr>
      <vt:lpstr>Louvain &amp; Spin glass</vt:lpstr>
      <vt:lpstr>Info map &amp; Spin glass</vt:lpstr>
      <vt:lpstr>Evaluating with 'edit distance'</vt:lpstr>
      <vt:lpstr>Evaluating with 'edit distance'</vt:lpstr>
      <vt:lpstr>The brief analysis</vt:lpstr>
      <vt:lpstr>The brief analysis</vt:lpstr>
      <vt:lpstr>The brief analysis</vt:lpstr>
      <vt:lpstr>Test sample`s results</vt:lpstr>
      <vt:lpstr>Modularity-based clustering test result</vt:lpstr>
      <vt:lpstr>Fast greedy &amp; Spin glass</vt:lpstr>
      <vt:lpstr>Leading eigenvectors &amp; Spin glass</vt:lpstr>
      <vt:lpstr>Louvain &amp; Spin glass</vt:lpstr>
      <vt:lpstr>Evaluating with 'edit distance'</vt:lpstr>
      <vt:lpstr>Brief analysis</vt:lpstr>
      <vt:lpstr>Brief analysis</vt:lpstr>
      <vt:lpstr>The Literature and Resources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Social Circles  in Networks</dc:title>
  <dc:creator>Galia</dc:creator>
  <cp:keywords/>
  <cp:lastModifiedBy>Galia</cp:lastModifiedBy>
  <cp:revision>73</cp:revision>
  <dcterms:created xsi:type="dcterms:W3CDTF">2018-01-04T12:10:07Z</dcterms:created>
  <dcterms:modified xsi:type="dcterms:W3CDTF">2018-01-21T08:56:12Z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TC103853799990</vt:lpwstr>
  </property>
</Properties>
</file>